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1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CBCF"/>
          </a:solidFill>
        </a:fill>
      </a:tcStyle>
    </a:wholeTbl>
    <a:band2H>
      <a:tcTxStyle b="def" i="def"/>
      <a:tcStyle>
        <a:tcBdr/>
        <a:fill>
          <a:solidFill>
            <a:srgbClr val="F5E7E9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DBE1"/>
          </a:solidFill>
        </a:fill>
      </a:tcStyle>
    </a:wholeTbl>
    <a:band2H>
      <a:tcTxStyle b="def" i="def"/>
      <a:tcStyle>
        <a:tcBdr/>
        <a:fill>
          <a:solidFill>
            <a:srgbClr val="FAEEF1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9E4"/>
          </a:solidFill>
        </a:fill>
      </a:tcStyle>
    </a:wholeTbl>
    <a:band2H>
      <a:tcTxStyle b="def" i="def"/>
      <a:tcStyle>
        <a:tcBdr/>
        <a:fill>
          <a:solidFill>
            <a:srgbClr val="E6EDF2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914399" y="3290218"/>
            <a:ext cx="10363201" cy="1854882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801A3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523999" y="5363936"/>
            <a:ext cx="9144001" cy="11511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1" sz="2400">
                <a:solidFill>
                  <a:schemeClr val="accent2"/>
                </a:solidFill>
              </a:defRPr>
            </a:lvl1pPr>
            <a:lvl2pPr marL="0" indent="457200" algn="ctr">
              <a:buSzTx/>
              <a:buFontTx/>
              <a:buNone/>
              <a:defRPr b="1" sz="2400">
                <a:solidFill>
                  <a:schemeClr val="accent2"/>
                </a:solidFill>
              </a:defRPr>
            </a:lvl2pPr>
            <a:lvl3pPr marL="0" indent="914400" algn="ctr">
              <a:buSzTx/>
              <a:buFontTx/>
              <a:buNone/>
              <a:defRPr b="1" sz="2400">
                <a:solidFill>
                  <a:schemeClr val="accent2"/>
                </a:solidFill>
              </a:defRPr>
            </a:lvl3pPr>
            <a:lvl4pPr marL="0" indent="1371600" algn="ctr">
              <a:buSzTx/>
              <a:buFontTx/>
              <a:buNone/>
              <a:defRPr b="1" sz="2400">
                <a:solidFill>
                  <a:schemeClr val="accent2"/>
                </a:solidFill>
              </a:defRPr>
            </a:lvl4pPr>
            <a:lvl5pPr marL="0" indent="1828800" algn="ctr">
              <a:buSzTx/>
              <a:buFontTx/>
              <a:buNone/>
              <a:defRPr b="1" sz="2400">
                <a:solidFill>
                  <a:schemeClr val="accent2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3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799" y="88859"/>
            <a:ext cx="10050065" cy="271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Número de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o del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100" name="Picture Placeholder 2"/>
          <p:cNvSpPr/>
          <p:nvPr>
            <p:ph type="pic" sz="half" idx="13"/>
          </p:nvPr>
        </p:nvSpPr>
        <p:spPr>
          <a:xfrm>
            <a:off x="5183187" y="987438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1" name="Nivel de texto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Nivel de texto 1…"/>
          <p:cNvSpPr txBox="1"/>
          <p:nvPr>
            <p:ph type="body" idx="1"/>
          </p:nvPr>
        </p:nvSpPr>
        <p:spPr>
          <a:xfrm>
            <a:off x="838200" y="1322614"/>
            <a:ext cx="10515600" cy="4854350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0" name="Texto del título"/>
          <p:cNvSpPr txBox="1"/>
          <p:nvPr>
            <p:ph type="title"/>
          </p:nvPr>
        </p:nvSpPr>
        <p:spPr>
          <a:xfrm>
            <a:off x="4046613" y="-2"/>
            <a:ext cx="8145389" cy="853412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01A35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11" name="Número de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o del título"/>
          <p:cNvSpPr txBox="1"/>
          <p:nvPr>
            <p:ph type="title"/>
          </p:nvPr>
        </p:nvSpPr>
        <p:spPr>
          <a:xfrm>
            <a:off x="609600" y="252000"/>
            <a:ext cx="10972800" cy="562074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19" name="Nivel de texto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0" name="Número de diapositiva"/>
          <p:cNvSpPr txBox="1"/>
          <p:nvPr>
            <p:ph type="sldNum" sz="quarter" idx="2"/>
          </p:nvPr>
        </p:nvSpPr>
        <p:spPr>
          <a:xfrm>
            <a:off x="609600" y="6408001"/>
            <a:ext cx="358413" cy="370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ivel de texto 1…"/>
          <p:cNvSpPr txBox="1"/>
          <p:nvPr>
            <p:ph type="body" idx="1"/>
          </p:nvPr>
        </p:nvSpPr>
        <p:spPr>
          <a:xfrm>
            <a:off x="838200" y="1322614"/>
            <a:ext cx="10515600" cy="4854350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Texto del título"/>
          <p:cNvSpPr txBox="1"/>
          <p:nvPr>
            <p:ph type="title"/>
          </p:nvPr>
        </p:nvSpPr>
        <p:spPr>
          <a:xfrm>
            <a:off x="3826016" y="-2"/>
            <a:ext cx="8365985" cy="1076772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01A35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pic>
        <p:nvPicPr>
          <p:cNvPr id="23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3826017" cy="107585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Número de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el título"/>
          <p:cNvSpPr txBox="1"/>
          <p:nvPr>
            <p:ph type="title"/>
          </p:nvPr>
        </p:nvSpPr>
        <p:spPr>
          <a:xfrm>
            <a:off x="831850" y="170975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801A3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2" name="Nivel de texto 1…"/>
          <p:cNvSpPr txBox="1"/>
          <p:nvPr>
            <p:ph type="body" sz="quarter" idx="1"/>
          </p:nvPr>
        </p:nvSpPr>
        <p:spPr>
          <a:xfrm>
            <a:off x="831850" y="4589476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indent="457200">
              <a:buSzTx/>
              <a:buFontTx/>
              <a:buNone/>
              <a:defRPr sz="2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indent="914400">
              <a:buSzTx/>
              <a:buFontTx/>
              <a:buNone/>
              <a:defRPr sz="2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indent="1371600">
              <a:buSzTx/>
              <a:buFontTx/>
              <a:buNone/>
              <a:defRPr sz="2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indent="1828800">
              <a:buSzTx/>
              <a:buFontTx/>
              <a:buNone/>
              <a:defRPr sz="2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33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3826017" cy="107585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Número de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o del título"/>
          <p:cNvSpPr txBox="1"/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2" name="Nivel de texto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o del título"/>
          <p:cNvSpPr txBox="1"/>
          <p:nvPr>
            <p:ph type="title"/>
          </p:nvPr>
        </p:nvSpPr>
        <p:spPr>
          <a:xfrm>
            <a:off x="839787" y="365128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1" name="Nivel de texto 1…"/>
          <p:cNvSpPr txBox="1"/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2" name="Text Placeholder 4"/>
          <p:cNvSpPr/>
          <p:nvPr>
            <p:ph type="body" sz="quarter" idx="13"/>
          </p:nvPr>
        </p:nvSpPr>
        <p:spPr>
          <a:xfrm>
            <a:off x="6172203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59"/>
            <a:ext cx="12192000" cy="685324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HAGA CLIC PARA MODIFICAR EL ESTILO DE TÍTULO DEL PATRÓN"/>
          <p:cNvSpPr txBox="1"/>
          <p:nvPr>
            <p:ph type="title" hasCustomPrompt="1"/>
          </p:nvPr>
        </p:nvSpPr>
        <p:spPr>
          <a:xfrm>
            <a:off x="1600203" y="4278086"/>
            <a:ext cx="9013373" cy="1265465"/>
          </a:xfrm>
          <a:prstGeom prst="rect">
            <a:avLst/>
          </a:prstGeom>
        </p:spPr>
        <p:txBody>
          <a:bodyPr/>
          <a:lstStyle>
            <a:lvl1pPr algn="ctr">
              <a:defRPr b="1" sz="35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HAGA CLIC PARA MODIFICAR EL ESTILO DE TÍTULO DEL PATRÓN</a:t>
            </a:r>
          </a:p>
        </p:txBody>
      </p:sp>
      <p:sp>
        <p:nvSpPr>
          <p:cNvPr id="62" name="Nivel de texto 1…"/>
          <p:cNvSpPr txBox="1"/>
          <p:nvPr>
            <p:ph type="body" sz="quarter" idx="1"/>
          </p:nvPr>
        </p:nvSpPr>
        <p:spPr>
          <a:xfrm>
            <a:off x="3517108" y="5689827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b="1" sz="18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b="1" sz="18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b="1" sz="18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b="1" sz="18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b="1" sz="1800">
                <a:solidFill>
                  <a:srgbClr val="FFFFFF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3" name="CuadroTexto 3"/>
          <p:cNvSpPr/>
          <p:nvPr/>
        </p:nvSpPr>
        <p:spPr>
          <a:xfrm>
            <a:off x="2505075" y="419100"/>
            <a:ext cx="7696200" cy="3276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64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0135" y="98992"/>
            <a:ext cx="6433509" cy="410595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Número de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n 10" descr="Imagen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" y="-594"/>
            <a:ext cx="12193059" cy="685859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HAGA CLIC PARA MODIFICAR EL ESTILO DE TÍTULO DEL PATRÓN"/>
          <p:cNvSpPr txBox="1"/>
          <p:nvPr>
            <p:ph type="title" hasCustomPrompt="1"/>
          </p:nvPr>
        </p:nvSpPr>
        <p:spPr>
          <a:xfrm>
            <a:off x="1589315" y="4239986"/>
            <a:ext cx="9013374" cy="1265465"/>
          </a:xfrm>
          <a:prstGeom prst="rect">
            <a:avLst/>
          </a:prstGeom>
        </p:spPr>
        <p:txBody>
          <a:bodyPr/>
          <a:lstStyle>
            <a:lvl1pPr algn="ctr">
              <a:defRPr b="1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HAGA CLIC PARA MODIFICAR EL ESTILO DE TÍTULO DEL PATRÓN</a:t>
            </a:r>
          </a:p>
        </p:txBody>
      </p:sp>
      <p:sp>
        <p:nvSpPr>
          <p:cNvPr id="74" name="Nivel de texto 1…"/>
          <p:cNvSpPr txBox="1"/>
          <p:nvPr>
            <p:ph type="body" sz="quarter" idx="1"/>
          </p:nvPr>
        </p:nvSpPr>
        <p:spPr>
          <a:xfrm>
            <a:off x="3517108" y="5689827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b="1" sz="1800">
                <a:solidFill>
                  <a:schemeClr val="accent2"/>
                </a:solidFill>
              </a:defRPr>
            </a:lvl1pPr>
            <a:lvl2pPr marL="0" indent="457200" algn="ctr">
              <a:buSzTx/>
              <a:buFontTx/>
              <a:buNone/>
              <a:defRPr b="1" sz="1800">
                <a:solidFill>
                  <a:schemeClr val="accent2"/>
                </a:solidFill>
              </a:defRPr>
            </a:lvl2pPr>
            <a:lvl3pPr marL="0" indent="914400" algn="ctr">
              <a:buSzTx/>
              <a:buFontTx/>
              <a:buNone/>
              <a:defRPr b="1" sz="1800">
                <a:solidFill>
                  <a:schemeClr val="accent2"/>
                </a:solidFill>
              </a:defRPr>
            </a:lvl3pPr>
            <a:lvl4pPr marL="0" indent="1371600" algn="ctr">
              <a:buSzTx/>
              <a:buFontTx/>
              <a:buNone/>
              <a:defRPr b="1" sz="1800">
                <a:solidFill>
                  <a:schemeClr val="accent2"/>
                </a:solidFill>
              </a:defRPr>
            </a:lvl4pPr>
            <a:lvl5pPr marL="0" indent="1828800" algn="ctr">
              <a:buSzTx/>
              <a:buFontTx/>
              <a:buNone/>
              <a:defRPr b="1" sz="1800">
                <a:solidFill>
                  <a:schemeClr val="accent2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Número de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o del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90" name="Nivel de texto 1…"/>
          <p:cNvSpPr txBox="1"/>
          <p:nvPr>
            <p:ph type="body" sz="half" idx="1"/>
          </p:nvPr>
        </p:nvSpPr>
        <p:spPr>
          <a:xfrm>
            <a:off x="5183187" y="987438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1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9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8610600" y="6356363"/>
            <a:ext cx="358413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Montserrat Medium"/>
          <a:ea typeface="Montserrat Medium"/>
          <a:cs typeface="Montserrat Medium"/>
          <a:sym typeface="Montserrat Medium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Montserrat Medium"/>
          <a:ea typeface="Montserrat Medium"/>
          <a:cs typeface="Montserrat Medium"/>
          <a:sym typeface="Montserrat Medium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Montserrat Medium"/>
          <a:ea typeface="Montserrat Medium"/>
          <a:cs typeface="Montserrat Medium"/>
          <a:sym typeface="Montserrat Medium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Montserrat Medium"/>
          <a:ea typeface="Montserrat Medium"/>
          <a:cs typeface="Montserrat Medium"/>
          <a:sym typeface="Montserrat Medium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Montserrat Medium"/>
          <a:ea typeface="Montserrat Medium"/>
          <a:cs typeface="Montserrat Medium"/>
          <a:sym typeface="Montserrat Medium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Montserrat Medium"/>
          <a:ea typeface="Montserrat Medium"/>
          <a:cs typeface="Montserrat Medium"/>
          <a:sym typeface="Montserrat Medium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Montserrat Medium"/>
          <a:ea typeface="Montserrat Medium"/>
          <a:cs typeface="Montserrat Medium"/>
          <a:sym typeface="Montserrat Medium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Montserrat Medium"/>
          <a:ea typeface="Montserrat Medium"/>
          <a:cs typeface="Montserrat Medium"/>
          <a:sym typeface="Montserrat Medium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Montserrat Medium"/>
          <a:ea typeface="Montserrat Medium"/>
          <a:cs typeface="Montserrat Medium"/>
          <a:sym typeface="Montserrat Medium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ítulo 1"/>
          <p:cNvSpPr txBox="1"/>
          <p:nvPr>
            <p:ph type="ctrTitle"/>
          </p:nvPr>
        </p:nvSpPr>
        <p:spPr>
          <a:xfrm>
            <a:off x="914397" y="3202465"/>
            <a:ext cx="10363201" cy="1854882"/>
          </a:xfrm>
          <a:prstGeom prst="rect">
            <a:avLst/>
          </a:prstGeom>
        </p:spPr>
        <p:txBody>
          <a:bodyPr/>
          <a:lstStyle/>
          <a:p>
            <a:pPr>
              <a:defRPr b="1" i="1" sz="3000"/>
            </a:pPr>
            <a:r>
              <a:t>The Emissions Trading System of Mexico: </a:t>
            </a:r>
            <a:r>
              <a:t>K</a:t>
            </a:r>
            <a:r>
              <a:rPr i="0"/>
              <a:t>ey milestones for </a:t>
            </a:r>
            <a:r>
              <a:rPr b="0" i="0"/>
              <a:t>2019, </a:t>
            </a:r>
            <a:r>
              <a:rPr i="0"/>
              <a:t>latest developments </a:t>
            </a:r>
            <a:r>
              <a:rPr b="0" i="0"/>
              <a:t>for 2020, and </a:t>
            </a:r>
            <a:r>
              <a:rPr i="0"/>
              <a:t>prospects for Mexico’s ETS post-2020. </a:t>
            </a:r>
            <a:br>
              <a:rPr i="0"/>
            </a:br>
          </a:p>
        </p:txBody>
      </p:sp>
      <p:sp>
        <p:nvSpPr>
          <p:cNvPr id="130" name="Subtítulo 2"/>
          <p:cNvSpPr txBox="1"/>
          <p:nvPr>
            <p:ph type="subTitle" sz="quarter" idx="1"/>
          </p:nvPr>
        </p:nvSpPr>
        <p:spPr>
          <a:xfrm>
            <a:off x="1523997" y="6341533"/>
            <a:ext cx="9144001" cy="432287"/>
          </a:xfrm>
          <a:prstGeom prst="rect">
            <a:avLst/>
          </a:prstGeom>
        </p:spPr>
        <p:txBody>
          <a:bodyPr/>
          <a:lstStyle>
            <a:lvl1pPr defTabSz="859536">
              <a:spcBef>
                <a:spcPts val="900"/>
              </a:spcBef>
              <a:defRPr sz="2256"/>
            </a:lvl1pPr>
          </a:lstStyle>
          <a:p>
            <a:pPr/>
            <a:r>
              <a:t>CDMX,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ítulo 2"/>
          <p:cNvSpPr txBox="1"/>
          <p:nvPr>
            <p:ph type="title"/>
          </p:nvPr>
        </p:nvSpPr>
        <p:spPr>
          <a:xfrm>
            <a:off x="3547237" y="-18981"/>
            <a:ext cx="8365984" cy="1076772"/>
          </a:xfrm>
          <a:prstGeom prst="rect">
            <a:avLst/>
          </a:prstGeom>
        </p:spPr>
        <p:txBody>
          <a:bodyPr/>
          <a:lstStyle/>
          <a:p>
            <a:pPr/>
            <a:r>
              <a:t>Climate Change Policy Framework</a:t>
            </a:r>
          </a:p>
        </p:txBody>
      </p:sp>
      <p:sp>
        <p:nvSpPr>
          <p:cNvPr id="133" name="Rectángulo 12"/>
          <p:cNvSpPr txBox="1"/>
          <p:nvPr/>
        </p:nvSpPr>
        <p:spPr>
          <a:xfrm>
            <a:off x="5846714" y="2393121"/>
            <a:ext cx="6004561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/>
            </a:pPr>
            <a:r>
              <a:t>General Climate Change Law is a live instrument</a:t>
            </a:r>
            <a:br/>
          </a:p>
          <a:p>
            <a:pPr>
              <a:defRPr b="1"/>
            </a:pPr>
            <a:r>
              <a:t>We have been working on:</a:t>
            </a:r>
          </a:p>
          <a:p>
            <a:pPr/>
          </a:p>
          <a:p>
            <a:pPr marL="180473" indent="-180473">
              <a:buSzPct val="100000"/>
              <a:buChar char="•"/>
            </a:pPr>
            <a:r>
              <a:t>Tracking system (Registry) </a:t>
            </a:r>
          </a:p>
          <a:p>
            <a:pPr/>
          </a:p>
          <a:p>
            <a:pPr marL="180473" indent="-180473">
              <a:buSzPct val="100000"/>
              <a:buChar char="•"/>
            </a:pPr>
            <a:r>
              <a:t>Review of preliminary bases and recognition of pending issues to be developed.</a:t>
            </a:r>
          </a:p>
          <a:p>
            <a:pPr marL="180473" indent="-180473">
              <a:buSzPct val="100000"/>
              <a:buChar char="•"/>
            </a:pPr>
          </a:p>
          <a:p>
            <a:pPr marL="180473" indent="-180473">
              <a:buSzPct val="100000"/>
              <a:buChar char="•"/>
            </a:pPr>
            <a:r>
              <a:t>Compensation Protocols and Early Actions Program as well as Market related data handling and Market monitoring.</a:t>
            </a:r>
          </a:p>
        </p:txBody>
      </p:sp>
      <p:grpSp>
        <p:nvGrpSpPr>
          <p:cNvPr id="173" name="Grupo 20"/>
          <p:cNvGrpSpPr/>
          <p:nvPr/>
        </p:nvGrpSpPr>
        <p:grpSpPr>
          <a:xfrm>
            <a:off x="531991" y="1327699"/>
            <a:ext cx="5040003" cy="5227410"/>
            <a:chOff x="0" y="0"/>
            <a:chExt cx="5040002" cy="5227409"/>
          </a:xfrm>
        </p:grpSpPr>
        <p:grpSp>
          <p:nvGrpSpPr>
            <p:cNvPr id="136" name="Rectángulo redondeado 4"/>
            <p:cNvGrpSpPr/>
            <p:nvPr/>
          </p:nvGrpSpPr>
          <p:grpSpPr>
            <a:xfrm>
              <a:off x="0" y="0"/>
              <a:ext cx="5040002" cy="828040"/>
              <a:chOff x="0" y="0"/>
              <a:chExt cx="5040000" cy="828039"/>
            </a:xfrm>
          </p:grpSpPr>
          <p:sp>
            <p:nvSpPr>
              <p:cNvPr id="134" name="Rectángulo redondeado"/>
              <p:cNvSpPr/>
              <p:nvPr/>
            </p:nvSpPr>
            <p:spPr>
              <a:xfrm>
                <a:off x="0" y="21885"/>
                <a:ext cx="5040001" cy="784271"/>
              </a:xfrm>
              <a:prstGeom prst="roundRect">
                <a:avLst>
                  <a:gd name="adj" fmla="val 16667"/>
                </a:avLst>
              </a:prstGeom>
              <a:solidFill>
                <a:srgbClr val="9D2449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35" name="National development plan…"/>
              <p:cNvSpPr txBox="1"/>
              <p:nvPr/>
            </p:nvSpPr>
            <p:spPr>
              <a:xfrm>
                <a:off x="84005" y="0"/>
                <a:ext cx="4871990" cy="828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b="1" cap="small" sz="2400">
                    <a:solidFill>
                      <a:srgbClr val="FFFFFF"/>
                    </a:solidFill>
                  </a:defRPr>
                </a:pPr>
                <a:r>
                  <a:t>National development plan</a:t>
                </a:r>
              </a:p>
              <a:p>
                <a:pPr algn="ctr">
                  <a:defRPr b="1" cap="small" sz="2400">
                    <a:solidFill>
                      <a:srgbClr val="FFFFFF"/>
                    </a:solidFill>
                  </a:defRPr>
                </a:pPr>
                <a:r>
                  <a:t>2019 – 2024</a:t>
                </a:r>
              </a:p>
            </p:txBody>
          </p:sp>
        </p:grpSp>
        <p:grpSp>
          <p:nvGrpSpPr>
            <p:cNvPr id="139" name="Rectángulo redondeado 5"/>
            <p:cNvGrpSpPr/>
            <p:nvPr/>
          </p:nvGrpSpPr>
          <p:grpSpPr>
            <a:xfrm>
              <a:off x="0" y="824983"/>
              <a:ext cx="2520001" cy="807586"/>
              <a:chOff x="0" y="0"/>
              <a:chExt cx="2520000" cy="807585"/>
            </a:xfrm>
          </p:grpSpPr>
          <p:sp>
            <p:nvSpPr>
              <p:cNvPr id="137" name="Rectángulo redondeado"/>
              <p:cNvSpPr/>
              <p:nvPr/>
            </p:nvSpPr>
            <p:spPr>
              <a:xfrm>
                <a:off x="0" y="0"/>
                <a:ext cx="2520001" cy="807586"/>
              </a:xfrm>
              <a:prstGeom prst="roundRect">
                <a:avLst>
                  <a:gd name="adj" fmla="val 16667"/>
                </a:avLst>
              </a:prstGeom>
              <a:solidFill>
                <a:srgbClr val="9D2449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38" name="National objectives"/>
              <p:cNvSpPr txBox="1"/>
              <p:nvPr/>
            </p:nvSpPr>
            <p:spPr>
              <a:xfrm>
                <a:off x="85142" y="85022"/>
                <a:ext cx="2349716" cy="637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cap="small" sz="2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National objectives</a:t>
                </a:r>
              </a:p>
            </p:txBody>
          </p:sp>
        </p:grpSp>
        <p:grpSp>
          <p:nvGrpSpPr>
            <p:cNvPr id="142" name="Rectángulo redondeado 6"/>
            <p:cNvGrpSpPr/>
            <p:nvPr/>
          </p:nvGrpSpPr>
          <p:grpSpPr>
            <a:xfrm>
              <a:off x="2520001" y="824983"/>
              <a:ext cx="2520001" cy="807586"/>
              <a:chOff x="0" y="0"/>
              <a:chExt cx="2520000" cy="807585"/>
            </a:xfrm>
          </p:grpSpPr>
          <p:sp>
            <p:nvSpPr>
              <p:cNvPr id="140" name="Rectángulo redondeado"/>
              <p:cNvSpPr/>
              <p:nvPr/>
            </p:nvSpPr>
            <p:spPr>
              <a:xfrm>
                <a:off x="0" y="0"/>
                <a:ext cx="2520001" cy="807586"/>
              </a:xfrm>
              <a:prstGeom prst="roundRect">
                <a:avLst>
                  <a:gd name="adj" fmla="val 16667"/>
                </a:avLst>
              </a:prstGeom>
              <a:solidFill>
                <a:srgbClr val="9D2449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41" name="Sectoral programs"/>
              <p:cNvSpPr txBox="1"/>
              <p:nvPr/>
            </p:nvSpPr>
            <p:spPr>
              <a:xfrm>
                <a:off x="85142" y="53272"/>
                <a:ext cx="2349716" cy="701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cap="small" sz="2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Sectoral programs </a:t>
                </a:r>
              </a:p>
            </p:txBody>
          </p:sp>
        </p:grpSp>
        <p:grpSp>
          <p:nvGrpSpPr>
            <p:cNvPr id="145" name="Rectángulo redondeado 7"/>
            <p:cNvGrpSpPr/>
            <p:nvPr/>
          </p:nvGrpSpPr>
          <p:grpSpPr>
            <a:xfrm>
              <a:off x="0" y="1632334"/>
              <a:ext cx="5040002" cy="370841"/>
              <a:chOff x="0" y="0"/>
              <a:chExt cx="5040000" cy="370840"/>
            </a:xfrm>
          </p:grpSpPr>
          <p:sp>
            <p:nvSpPr>
              <p:cNvPr id="143" name="Rectángulo redondeado"/>
              <p:cNvSpPr/>
              <p:nvPr/>
            </p:nvSpPr>
            <p:spPr>
              <a:xfrm>
                <a:off x="0" y="19060"/>
                <a:ext cx="5040001" cy="332720"/>
              </a:xfrm>
              <a:prstGeom prst="roundRect">
                <a:avLst>
                  <a:gd name="adj" fmla="val 16667"/>
                </a:avLst>
              </a:prstGeom>
              <a:solidFill>
                <a:srgbClr val="1B5549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cap="small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" name="General Law on Climate Change"/>
              <p:cNvSpPr txBox="1"/>
              <p:nvPr/>
            </p:nvSpPr>
            <p:spPr>
              <a:xfrm>
                <a:off x="61961" y="-1"/>
                <a:ext cx="4916077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General Law on Climate Change</a:t>
                </a:r>
              </a:p>
            </p:txBody>
          </p:sp>
        </p:grpSp>
        <p:grpSp>
          <p:nvGrpSpPr>
            <p:cNvPr id="148" name="Rectángulo redondeado 8"/>
            <p:cNvGrpSpPr/>
            <p:nvPr/>
          </p:nvGrpSpPr>
          <p:grpSpPr>
            <a:xfrm>
              <a:off x="0" y="2002942"/>
              <a:ext cx="792001" cy="3224468"/>
              <a:chOff x="0" y="0"/>
              <a:chExt cx="792000" cy="3224467"/>
            </a:xfrm>
          </p:grpSpPr>
          <p:sp>
            <p:nvSpPr>
              <p:cNvPr id="146" name="Rectángulo redondeado"/>
              <p:cNvSpPr/>
              <p:nvPr/>
            </p:nvSpPr>
            <p:spPr>
              <a:xfrm>
                <a:off x="0" y="0"/>
                <a:ext cx="792001" cy="3224468"/>
              </a:xfrm>
              <a:prstGeom prst="roundRect">
                <a:avLst>
                  <a:gd name="adj" fmla="val 16667"/>
                </a:avLst>
              </a:prstGeom>
              <a:solidFill>
                <a:srgbClr val="D4C19C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1200"/>
                </a:pPr>
              </a:p>
            </p:txBody>
          </p:sp>
          <p:sp>
            <p:nvSpPr>
              <p:cNvPr id="147" name="Climate Policy Instruments"/>
              <p:cNvSpPr txBox="1"/>
              <p:nvPr/>
            </p:nvSpPr>
            <p:spPr>
              <a:xfrm rot="16200000">
                <a:off x="-1131852" y="1458563"/>
                <a:ext cx="3055704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 sz="1400"/>
                </a:lvl1pPr>
              </a:lstStyle>
              <a:p>
                <a:pPr/>
                <a:r>
                  <a:t>Climate Policy Instruments</a:t>
                </a:r>
              </a:p>
            </p:txBody>
          </p:sp>
        </p:grpSp>
        <p:grpSp>
          <p:nvGrpSpPr>
            <p:cNvPr id="151" name="Rectángulo redondeado 9"/>
            <p:cNvGrpSpPr/>
            <p:nvPr/>
          </p:nvGrpSpPr>
          <p:grpSpPr>
            <a:xfrm>
              <a:off x="811426" y="2002939"/>
              <a:ext cx="4228577" cy="404535"/>
              <a:chOff x="0" y="0"/>
              <a:chExt cx="4228575" cy="404534"/>
            </a:xfrm>
          </p:grpSpPr>
          <p:sp>
            <p:nvSpPr>
              <p:cNvPr id="149" name="Rectángulo redondeado"/>
              <p:cNvSpPr/>
              <p:nvPr/>
            </p:nvSpPr>
            <p:spPr>
              <a:xfrm>
                <a:off x="0" y="0"/>
                <a:ext cx="4228576" cy="404535"/>
              </a:xfrm>
              <a:prstGeom prst="roundRect">
                <a:avLst>
                  <a:gd name="adj" fmla="val 16667"/>
                </a:avLst>
              </a:prstGeom>
              <a:solidFill>
                <a:srgbClr val="D4C19C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50" name="National Climate Change Strategy"/>
              <p:cNvSpPr txBox="1"/>
              <p:nvPr/>
            </p:nvSpPr>
            <p:spPr>
              <a:xfrm>
                <a:off x="65467" y="73997"/>
                <a:ext cx="4097640" cy="256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 sz="1100"/>
                </a:lvl1pPr>
              </a:lstStyle>
              <a:p>
                <a:pPr/>
                <a:r>
                  <a:t>National Climate Change Strategy</a:t>
                </a:r>
              </a:p>
            </p:txBody>
          </p:sp>
        </p:grpSp>
        <p:grpSp>
          <p:nvGrpSpPr>
            <p:cNvPr id="154" name="Rectángulo redondeado 10"/>
            <p:cNvGrpSpPr/>
            <p:nvPr/>
          </p:nvGrpSpPr>
          <p:grpSpPr>
            <a:xfrm>
              <a:off x="806700" y="2426301"/>
              <a:ext cx="4228577" cy="395418"/>
              <a:chOff x="0" y="0"/>
              <a:chExt cx="4228575" cy="395416"/>
            </a:xfrm>
          </p:grpSpPr>
          <p:sp>
            <p:nvSpPr>
              <p:cNvPr id="152" name="Rectángulo redondeado"/>
              <p:cNvSpPr/>
              <p:nvPr/>
            </p:nvSpPr>
            <p:spPr>
              <a:xfrm>
                <a:off x="0" y="0"/>
                <a:ext cx="4228576" cy="395417"/>
              </a:xfrm>
              <a:prstGeom prst="roundRect">
                <a:avLst>
                  <a:gd name="adj" fmla="val 16667"/>
                </a:avLst>
              </a:prstGeom>
              <a:solidFill>
                <a:srgbClr val="D4C19C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cap="small" sz="1100"/>
                </a:pPr>
              </a:p>
            </p:txBody>
          </p:sp>
          <p:sp>
            <p:nvSpPr>
              <p:cNvPr id="153" name="Special Program on Climate Change"/>
              <p:cNvSpPr txBox="1"/>
              <p:nvPr/>
            </p:nvSpPr>
            <p:spPr>
              <a:xfrm>
                <a:off x="65022" y="69438"/>
                <a:ext cx="4098530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 sz="1100"/>
                </a:lvl1pPr>
              </a:lstStyle>
              <a:p>
                <a:pPr/>
                <a:r>
                  <a:t>Special Program on Climate Change</a:t>
                </a:r>
              </a:p>
            </p:txBody>
          </p:sp>
        </p:grpSp>
        <p:grpSp>
          <p:nvGrpSpPr>
            <p:cNvPr id="157" name="Rectángulo redondeado 11"/>
            <p:cNvGrpSpPr/>
            <p:nvPr/>
          </p:nvGrpSpPr>
          <p:grpSpPr>
            <a:xfrm>
              <a:off x="795753" y="2835923"/>
              <a:ext cx="4228577" cy="347557"/>
              <a:chOff x="0" y="0"/>
              <a:chExt cx="4228575" cy="347556"/>
            </a:xfrm>
          </p:grpSpPr>
          <p:sp>
            <p:nvSpPr>
              <p:cNvPr id="155" name="Rectángulo redondeado"/>
              <p:cNvSpPr/>
              <p:nvPr/>
            </p:nvSpPr>
            <p:spPr>
              <a:xfrm>
                <a:off x="0" y="0"/>
                <a:ext cx="4228576" cy="347557"/>
              </a:xfrm>
              <a:prstGeom prst="roundRect">
                <a:avLst>
                  <a:gd name="adj" fmla="val 16667"/>
                </a:avLst>
              </a:prstGeom>
              <a:solidFill>
                <a:srgbClr val="D4C19C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56" name="National Adaptation Policy"/>
              <p:cNvSpPr txBox="1"/>
              <p:nvPr/>
            </p:nvSpPr>
            <p:spPr>
              <a:xfrm>
                <a:off x="62685" y="45508"/>
                <a:ext cx="4103204" cy="256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 sz="1100"/>
                </a:lvl1pPr>
              </a:lstStyle>
              <a:p>
                <a:pPr/>
                <a:r>
                  <a:t>National Adaptation Policy</a:t>
                </a:r>
              </a:p>
            </p:txBody>
          </p:sp>
        </p:grpSp>
        <p:grpSp>
          <p:nvGrpSpPr>
            <p:cNvPr id="160" name="Rectángulo redondeado 12"/>
            <p:cNvGrpSpPr/>
            <p:nvPr/>
          </p:nvGrpSpPr>
          <p:grpSpPr>
            <a:xfrm>
              <a:off x="799507" y="3197684"/>
              <a:ext cx="4228577" cy="348548"/>
              <a:chOff x="0" y="0"/>
              <a:chExt cx="4228575" cy="348547"/>
            </a:xfrm>
          </p:grpSpPr>
          <p:sp>
            <p:nvSpPr>
              <p:cNvPr id="158" name="Rectángulo redondeado"/>
              <p:cNvSpPr/>
              <p:nvPr/>
            </p:nvSpPr>
            <p:spPr>
              <a:xfrm>
                <a:off x="0" y="0"/>
                <a:ext cx="4228576" cy="348548"/>
              </a:xfrm>
              <a:prstGeom prst="roundRect">
                <a:avLst>
                  <a:gd name="adj" fmla="val 16667"/>
                </a:avLst>
              </a:prstGeom>
              <a:solidFill>
                <a:srgbClr val="D4C19C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59" name="Subnational Climate Change Programs"/>
              <p:cNvSpPr txBox="1"/>
              <p:nvPr/>
            </p:nvSpPr>
            <p:spPr>
              <a:xfrm>
                <a:off x="62734" y="46003"/>
                <a:ext cx="4103106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 sz="1100"/>
                </a:lvl1pPr>
              </a:lstStyle>
              <a:p>
                <a:pPr/>
                <a:r>
                  <a:t>Subnational Climate Change Programs</a:t>
                </a:r>
              </a:p>
            </p:txBody>
          </p:sp>
        </p:grpSp>
        <p:grpSp>
          <p:nvGrpSpPr>
            <p:cNvPr id="163" name="Rectángulo redondeado 59"/>
            <p:cNvGrpSpPr/>
            <p:nvPr/>
          </p:nvGrpSpPr>
          <p:grpSpPr>
            <a:xfrm>
              <a:off x="791999" y="3546231"/>
              <a:ext cx="4228577" cy="386586"/>
              <a:chOff x="0" y="0"/>
              <a:chExt cx="4228575" cy="386585"/>
            </a:xfrm>
          </p:grpSpPr>
          <p:sp>
            <p:nvSpPr>
              <p:cNvPr id="161" name="Rectángulo redondeado"/>
              <p:cNvSpPr/>
              <p:nvPr/>
            </p:nvSpPr>
            <p:spPr>
              <a:xfrm>
                <a:off x="0" y="0"/>
                <a:ext cx="4228576" cy="386586"/>
              </a:xfrm>
              <a:prstGeom prst="roundRect">
                <a:avLst>
                  <a:gd name="adj" fmla="val 16667"/>
                </a:avLst>
              </a:prstGeom>
              <a:solidFill>
                <a:srgbClr val="D4C19C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62" name="Emissions Trading System"/>
              <p:cNvSpPr txBox="1"/>
              <p:nvPr/>
            </p:nvSpPr>
            <p:spPr>
              <a:xfrm>
                <a:off x="64591" y="65022"/>
                <a:ext cx="4099392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 sz="1100"/>
                </a:lvl1pPr>
              </a:lstStyle>
              <a:p>
                <a:pPr/>
                <a:r>
                  <a:t>Emissions Trading System</a:t>
                </a:r>
              </a:p>
            </p:txBody>
          </p:sp>
        </p:grpSp>
        <p:grpSp>
          <p:nvGrpSpPr>
            <p:cNvPr id="166" name="Rectángulo redondeado 61"/>
            <p:cNvGrpSpPr/>
            <p:nvPr/>
          </p:nvGrpSpPr>
          <p:grpSpPr>
            <a:xfrm>
              <a:off x="791998" y="3945931"/>
              <a:ext cx="4228577" cy="421641"/>
              <a:chOff x="0" y="0"/>
              <a:chExt cx="4228575" cy="421640"/>
            </a:xfrm>
          </p:grpSpPr>
          <p:sp>
            <p:nvSpPr>
              <p:cNvPr id="164" name="Rectángulo redondeado"/>
              <p:cNvSpPr/>
              <p:nvPr/>
            </p:nvSpPr>
            <p:spPr>
              <a:xfrm>
                <a:off x="0" y="2564"/>
                <a:ext cx="4228576" cy="416512"/>
              </a:xfrm>
              <a:prstGeom prst="roundRect">
                <a:avLst>
                  <a:gd name="adj" fmla="val 16667"/>
                </a:avLst>
              </a:prstGeom>
              <a:solidFill>
                <a:srgbClr val="D4C19C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cap="small" sz="1100"/>
                </a:pPr>
              </a:p>
            </p:txBody>
          </p:sp>
          <p:sp>
            <p:nvSpPr>
              <p:cNvPr id="165" name="National Inventory of Emissions of Gases and Greenhouse Compounds"/>
              <p:cNvSpPr txBox="1"/>
              <p:nvPr/>
            </p:nvSpPr>
            <p:spPr>
              <a:xfrm>
                <a:off x="66051" y="-1"/>
                <a:ext cx="4096472" cy="421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 sz="1100"/>
                </a:lvl1pPr>
              </a:lstStyle>
              <a:p>
                <a:pPr/>
                <a:r>
                  <a:t>National Inventory of Emissions of Gases and Greenhouse Compounds</a:t>
                </a:r>
              </a:p>
            </p:txBody>
          </p:sp>
        </p:grpSp>
        <p:grpSp>
          <p:nvGrpSpPr>
            <p:cNvPr id="169" name="Rectángulo redondeado 113"/>
            <p:cNvGrpSpPr/>
            <p:nvPr/>
          </p:nvGrpSpPr>
          <p:grpSpPr>
            <a:xfrm>
              <a:off x="806699" y="4371857"/>
              <a:ext cx="4228577" cy="416512"/>
              <a:chOff x="0" y="0"/>
              <a:chExt cx="4228575" cy="416511"/>
            </a:xfrm>
          </p:grpSpPr>
          <p:sp>
            <p:nvSpPr>
              <p:cNvPr id="167" name="Rectángulo redondeado"/>
              <p:cNvSpPr/>
              <p:nvPr/>
            </p:nvSpPr>
            <p:spPr>
              <a:xfrm>
                <a:off x="0" y="0"/>
                <a:ext cx="4228576" cy="416512"/>
              </a:xfrm>
              <a:prstGeom prst="roundRect">
                <a:avLst>
                  <a:gd name="adj" fmla="val 16667"/>
                </a:avLst>
              </a:prstGeom>
              <a:solidFill>
                <a:srgbClr val="D4C19C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68" name="National electromobility strategy"/>
              <p:cNvSpPr txBox="1"/>
              <p:nvPr/>
            </p:nvSpPr>
            <p:spPr>
              <a:xfrm>
                <a:off x="66051" y="79985"/>
                <a:ext cx="4096472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 sz="1100"/>
                </a:lvl1pPr>
              </a:lstStyle>
              <a:p>
                <a:pPr/>
                <a:r>
                  <a:t>National electromobility strategy</a:t>
                </a:r>
              </a:p>
            </p:txBody>
          </p:sp>
        </p:grpSp>
        <p:grpSp>
          <p:nvGrpSpPr>
            <p:cNvPr id="172" name="Rectángulo redondeado 114"/>
            <p:cNvGrpSpPr/>
            <p:nvPr/>
          </p:nvGrpSpPr>
          <p:grpSpPr>
            <a:xfrm>
              <a:off x="806699" y="4810898"/>
              <a:ext cx="4228577" cy="416512"/>
              <a:chOff x="0" y="0"/>
              <a:chExt cx="4228575" cy="416511"/>
            </a:xfrm>
          </p:grpSpPr>
          <p:sp>
            <p:nvSpPr>
              <p:cNvPr id="170" name="Rectángulo redondeado"/>
              <p:cNvSpPr/>
              <p:nvPr/>
            </p:nvSpPr>
            <p:spPr>
              <a:xfrm>
                <a:off x="0" y="0"/>
                <a:ext cx="4228576" cy="416512"/>
              </a:xfrm>
              <a:prstGeom prst="roundRect">
                <a:avLst>
                  <a:gd name="adj" fmla="val 16667"/>
                </a:avLst>
              </a:prstGeom>
              <a:solidFill>
                <a:srgbClr val="D4C19C"/>
              </a:solidFill>
              <a:ln w="285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  <p:sp>
            <p:nvSpPr>
              <p:cNvPr id="171" name="Mid-Century Strategy"/>
              <p:cNvSpPr txBox="1"/>
              <p:nvPr/>
            </p:nvSpPr>
            <p:spPr>
              <a:xfrm>
                <a:off x="66051" y="79985"/>
                <a:ext cx="4096472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cap="small" sz="1100"/>
                </a:lvl1pPr>
              </a:lstStyle>
              <a:p>
                <a:pPr/>
                <a:r>
                  <a:t>Mid-Century Strategy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ítulo 3"/>
          <p:cNvSpPr txBox="1"/>
          <p:nvPr>
            <p:ph type="title"/>
          </p:nvPr>
        </p:nvSpPr>
        <p:spPr>
          <a:xfrm>
            <a:off x="3846286" y="0"/>
            <a:ext cx="8345715" cy="105954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Climate Change Law – ETS Amendments</a:t>
            </a:r>
          </a:p>
        </p:txBody>
      </p:sp>
      <p:sp>
        <p:nvSpPr>
          <p:cNvPr id="176" name="Marcador de contenido 2"/>
          <p:cNvSpPr txBox="1"/>
          <p:nvPr/>
        </p:nvSpPr>
        <p:spPr>
          <a:xfrm>
            <a:off x="503690" y="1458098"/>
            <a:ext cx="5715923" cy="5032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sz="2300"/>
            </a:pPr>
            <a:r>
              <a:t>Published on July 13th, 2018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sz="2300"/>
            </a:pPr>
            <a:r>
              <a:t>SEMARNAT is mandated to implement an ETS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sz="2300"/>
            </a:pPr>
            <a:r>
              <a:t>36 months pilot prior to operational phases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sz="2300"/>
            </a:pPr>
            <a:r>
              <a:t>No economic impacts 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sz="2300"/>
            </a:pPr>
            <a:r>
              <a:t>No impact on competitiveness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1" sz="2300">
                <a:solidFill>
                  <a:schemeClr val="accent1"/>
                </a:solidFill>
              </a:defRPr>
            </a:pPr>
            <a:r>
              <a:t>Regulation must be prepared for pilot phase (2019)</a:t>
            </a:r>
          </a:p>
        </p:txBody>
      </p:sp>
      <p:pic>
        <p:nvPicPr>
          <p:cNvPr id="177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0248" y="1458098"/>
            <a:ext cx="4702210" cy="4727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ítulo 2"/>
          <p:cNvSpPr txBox="1"/>
          <p:nvPr>
            <p:ph type="title"/>
          </p:nvPr>
        </p:nvSpPr>
        <p:spPr>
          <a:xfrm>
            <a:off x="3826016" y="-1"/>
            <a:ext cx="8365985" cy="107677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Mexico ETS Pilot Phase Regulation</a:t>
            </a:r>
          </a:p>
        </p:txBody>
      </p:sp>
      <p:sp>
        <p:nvSpPr>
          <p:cNvPr id="180" name="Rectangle 4"/>
          <p:cNvSpPr/>
          <p:nvPr/>
        </p:nvSpPr>
        <p:spPr>
          <a:xfrm>
            <a:off x="423332" y="1685809"/>
            <a:ext cx="5709557" cy="4206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2400"/>
              </a:spcBef>
              <a:defRPr b="1" sz="2000" u="sng">
                <a:solidFill>
                  <a:schemeClr val="accent2"/>
                </a:solidFill>
              </a:defRPr>
            </a:pPr>
            <a:r>
              <a:t>Published on October 1</a:t>
            </a:r>
            <a:r>
              <a:rPr baseline="30000"/>
              <a:t>st</a:t>
            </a:r>
            <a:r>
              <a:t>, 2019</a:t>
            </a:r>
          </a:p>
          <a:p>
            <a:pPr defTabSz="457200">
              <a:spcBef>
                <a:spcPts val="2400"/>
              </a:spcBef>
              <a:defRPr b="1" sz="2000" u="sng">
                <a:solidFill>
                  <a:srgbClr val="801A35"/>
                </a:solidFill>
              </a:defRPr>
            </a:pPr>
            <a:r>
              <a:t>Mandatory</a:t>
            </a:r>
          </a:p>
          <a:p>
            <a:pPr marL="342900" indent="-342900" defTabSz="457200">
              <a:spcBef>
                <a:spcPts val="600"/>
              </a:spcBef>
              <a:buSzPct val="100000"/>
              <a:buChar char="✓"/>
              <a:defRPr b="1" sz="2000">
                <a:solidFill>
                  <a:srgbClr val="801A35"/>
                </a:solidFill>
              </a:defRPr>
            </a:pPr>
            <a:r>
              <a:t>Compliance periods of 1 year (art. 6) </a:t>
            </a:r>
          </a:p>
          <a:p>
            <a:pPr marL="342900" indent="-342900" defTabSz="457200">
              <a:spcBef>
                <a:spcPts val="600"/>
              </a:spcBef>
              <a:buSzPct val="100000"/>
              <a:buChar char="✓"/>
              <a:defRPr b="1" sz="2000">
                <a:solidFill>
                  <a:srgbClr val="801A35"/>
                </a:solidFill>
              </a:defRPr>
            </a:pPr>
            <a:r>
              <a:t>Scope (Energy and Industry) (art. 7) </a:t>
            </a:r>
          </a:p>
          <a:p>
            <a:pPr marL="342900" indent="-342900" defTabSz="457200">
              <a:spcBef>
                <a:spcPts val="600"/>
              </a:spcBef>
              <a:buSzPct val="100000"/>
              <a:buChar char="✓"/>
              <a:defRPr b="1" sz="2000">
                <a:solidFill>
                  <a:srgbClr val="801A35"/>
                </a:solidFill>
              </a:defRPr>
            </a:pPr>
            <a:r>
              <a:t>Threshold for participation (art. 8)</a:t>
            </a:r>
          </a:p>
          <a:p>
            <a:pPr marL="342900" indent="-342900" defTabSz="457200">
              <a:spcBef>
                <a:spcPts val="600"/>
              </a:spcBef>
              <a:buSzPct val="100000"/>
              <a:buChar char="✓"/>
              <a:defRPr b="1" sz="2000">
                <a:solidFill>
                  <a:srgbClr val="801A35"/>
                </a:solidFill>
              </a:defRPr>
            </a:pPr>
            <a:r>
              <a:t>Flexibility mechanisms (art. 33-39) banking y offsets</a:t>
            </a:r>
          </a:p>
          <a:p>
            <a:pPr marL="342900" indent="-342900" defTabSz="457200">
              <a:spcBef>
                <a:spcPts val="600"/>
              </a:spcBef>
              <a:buSzPct val="100000"/>
              <a:buChar char="✓"/>
              <a:defRPr b="1" sz="2000">
                <a:solidFill>
                  <a:srgbClr val="801A35"/>
                </a:solidFill>
              </a:defRPr>
            </a:pPr>
            <a:r>
              <a:t>MRV requirements (art. 40-45)</a:t>
            </a:r>
          </a:p>
          <a:p>
            <a:pPr marL="342900" indent="-342900" defTabSz="457200">
              <a:spcBef>
                <a:spcPts val="600"/>
              </a:spcBef>
              <a:buSzPct val="100000"/>
              <a:buChar char="✓"/>
              <a:defRPr b="1" sz="2000">
                <a:solidFill>
                  <a:srgbClr val="801A35"/>
                </a:solidFill>
              </a:defRPr>
            </a:pPr>
            <a:r>
              <a:t>Centralized registry (art 28)</a:t>
            </a:r>
          </a:p>
          <a:p>
            <a:pPr marL="342900" indent="-342900" defTabSz="457200">
              <a:spcBef>
                <a:spcPts val="600"/>
              </a:spcBef>
              <a:buSzPct val="100000"/>
              <a:buChar char="✓"/>
              <a:defRPr b="1" sz="2000">
                <a:solidFill>
                  <a:srgbClr val="801A35"/>
                </a:solidFill>
              </a:defRPr>
            </a:pPr>
            <a:r>
              <a:t>Allocation (art. 16) by installation</a:t>
            </a:r>
          </a:p>
        </p:txBody>
      </p:sp>
      <p:grpSp>
        <p:nvGrpSpPr>
          <p:cNvPr id="183" name="Rectangle 4"/>
          <p:cNvGrpSpPr/>
          <p:nvPr/>
        </p:nvGrpSpPr>
        <p:grpSpPr>
          <a:xfrm>
            <a:off x="6428318" y="1773797"/>
            <a:ext cx="5340351" cy="4370547"/>
            <a:chOff x="0" y="0"/>
            <a:chExt cx="5340350" cy="4370546"/>
          </a:xfrm>
        </p:grpSpPr>
        <p:sp>
          <p:nvSpPr>
            <p:cNvPr id="181" name="Rectángulo redondeado"/>
            <p:cNvSpPr/>
            <p:nvPr/>
          </p:nvSpPr>
          <p:spPr>
            <a:xfrm>
              <a:off x="0" y="0"/>
              <a:ext cx="5340350" cy="4370547"/>
            </a:xfrm>
            <a:prstGeom prst="roundRect">
              <a:avLst>
                <a:gd name="adj" fmla="val 5049"/>
              </a:avLst>
            </a:prstGeom>
            <a:solidFill>
              <a:srgbClr val="DFCAAE"/>
            </a:solidFill>
            <a:ln w="12700" cap="flat">
              <a:solidFill>
                <a:srgbClr val="937A5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600"/>
                </a:spcBef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Key considerations…"/>
            <p:cNvSpPr txBox="1"/>
            <p:nvPr/>
          </p:nvSpPr>
          <p:spPr>
            <a:xfrm>
              <a:off x="110351" y="64631"/>
              <a:ext cx="5119648" cy="423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2400"/>
                </a:spcBef>
                <a:defRPr b="1" sz="2400">
                  <a:solidFill>
                    <a:srgbClr val="CA2954"/>
                  </a:solidFill>
                </a:defRPr>
              </a:pPr>
              <a:r>
                <a:t>Key considerations</a:t>
              </a:r>
              <a:endParaRPr>
                <a:solidFill>
                  <a:srgbClr val="FFFFFF"/>
                </a:solidFill>
              </a:endParaRPr>
            </a:p>
            <a:p>
              <a:pPr marL="342900" indent="-342900" defTabSz="457200">
                <a:spcBef>
                  <a:spcPts val="600"/>
                </a:spcBef>
                <a:buSzPct val="100000"/>
                <a:buFont typeface="Arial"/>
                <a:buChar char="•"/>
                <a:defRPr b="1" sz="2400">
                  <a:solidFill>
                    <a:srgbClr val="CA2954"/>
                  </a:solidFill>
                </a:defRPr>
              </a:pPr>
              <a:r>
                <a:t>Covered sectors : Energy and Industry</a:t>
              </a:r>
              <a:endParaRPr>
                <a:solidFill>
                  <a:srgbClr val="FFFFFF"/>
                </a:solidFill>
              </a:endParaRPr>
            </a:p>
            <a:p>
              <a:pPr marL="342900" indent="-342900" defTabSz="457200">
                <a:spcBef>
                  <a:spcPts val="600"/>
                </a:spcBef>
                <a:buSzPct val="100000"/>
                <a:buFont typeface="Arial"/>
                <a:buChar char="•"/>
                <a:defRPr b="1" sz="2400">
                  <a:solidFill>
                    <a:srgbClr val="CA2954"/>
                  </a:solidFill>
                </a:defRPr>
              </a:pPr>
              <a:r>
                <a:t>Allocation: free, based on grandfathering to all participants (to be reduced after pilot) Based on historic emissions</a:t>
              </a:r>
              <a:endParaRPr>
                <a:solidFill>
                  <a:srgbClr val="FFFFFF"/>
                </a:solidFill>
              </a:endParaRPr>
            </a:p>
            <a:p>
              <a:pPr marL="342900" indent="-342900" defTabSz="457200">
                <a:spcBef>
                  <a:spcPts val="600"/>
                </a:spcBef>
                <a:buSzPct val="100000"/>
                <a:buFont typeface="Arial"/>
                <a:buChar char="•"/>
                <a:defRPr b="1" sz="2400">
                  <a:solidFill>
                    <a:srgbClr val="CA2954"/>
                  </a:solidFill>
                </a:defRPr>
              </a:pPr>
              <a:r>
                <a:t>Offsets. Usage limit for compliance (up to 10%)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 5"/>
          <p:cNvSpPr txBox="1"/>
          <p:nvPr>
            <p:ph type="title"/>
          </p:nvPr>
        </p:nvSpPr>
        <p:spPr>
          <a:xfrm>
            <a:off x="3826016" y="-165654"/>
            <a:ext cx="8365985" cy="1076772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r>
              <a:t>2020</a:t>
            </a:r>
          </a:p>
        </p:txBody>
      </p:sp>
      <p:grpSp>
        <p:nvGrpSpPr>
          <p:cNvPr id="211" name="Group 32"/>
          <p:cNvGrpSpPr/>
          <p:nvPr/>
        </p:nvGrpSpPr>
        <p:grpSpPr>
          <a:xfrm>
            <a:off x="3859650" y="1078151"/>
            <a:ext cx="6226886" cy="5637838"/>
            <a:chOff x="0" y="0"/>
            <a:chExt cx="6226884" cy="5637836"/>
          </a:xfrm>
        </p:grpSpPr>
        <p:sp>
          <p:nvSpPr>
            <p:cNvPr id="186" name="Shape"/>
            <p:cNvSpPr/>
            <p:nvPr/>
          </p:nvSpPr>
          <p:spPr>
            <a:xfrm>
              <a:off x="4198" y="-1"/>
              <a:ext cx="6222687" cy="563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39" y="0"/>
                  </a:moveTo>
                  <a:lnTo>
                    <a:pt x="21600" y="1296"/>
                  </a:lnTo>
                  <a:lnTo>
                    <a:pt x="21600" y="2388"/>
                  </a:lnTo>
                  <a:lnTo>
                    <a:pt x="16670" y="4346"/>
                  </a:lnTo>
                  <a:cubicBezTo>
                    <a:pt x="16670" y="4346"/>
                    <a:pt x="10123" y="5661"/>
                    <a:pt x="7967" y="10539"/>
                  </a:cubicBezTo>
                  <a:lnTo>
                    <a:pt x="8363" y="11602"/>
                  </a:lnTo>
                  <a:lnTo>
                    <a:pt x="8429" y="12609"/>
                  </a:lnTo>
                  <a:lnTo>
                    <a:pt x="10112" y="13617"/>
                  </a:lnTo>
                  <a:lnTo>
                    <a:pt x="10112" y="14540"/>
                  </a:lnTo>
                  <a:lnTo>
                    <a:pt x="12731" y="14932"/>
                  </a:lnTo>
                  <a:lnTo>
                    <a:pt x="12731" y="21600"/>
                  </a:lnTo>
                  <a:lnTo>
                    <a:pt x="5887" y="20173"/>
                  </a:lnTo>
                  <a:lnTo>
                    <a:pt x="1419" y="15995"/>
                  </a:lnTo>
                  <a:lnTo>
                    <a:pt x="1254" y="15099"/>
                  </a:lnTo>
                  <a:lnTo>
                    <a:pt x="957" y="14232"/>
                  </a:lnTo>
                  <a:lnTo>
                    <a:pt x="297" y="10418"/>
                  </a:lnTo>
                  <a:lnTo>
                    <a:pt x="0" y="9550"/>
                  </a:lnTo>
                  <a:lnTo>
                    <a:pt x="2377" y="6547"/>
                  </a:lnTo>
                  <a:lnTo>
                    <a:pt x="2146" y="5568"/>
                  </a:lnTo>
                  <a:lnTo>
                    <a:pt x="6184" y="3665"/>
                  </a:lnTo>
                  <a:lnTo>
                    <a:pt x="6151" y="2630"/>
                  </a:lnTo>
                  <a:lnTo>
                    <a:pt x="11015" y="1903"/>
                  </a:lnTo>
                  <a:lnTo>
                    <a:pt x="11114" y="923"/>
                  </a:lnTo>
                  <a:lnTo>
                    <a:pt x="15680" y="1063"/>
                  </a:lnTo>
                  <a:lnTo>
                    <a:pt x="16439" y="0"/>
                  </a:lnTo>
                  <a:close/>
                </a:path>
              </a:pathLst>
            </a:custGeom>
            <a:solidFill>
              <a:srgbClr val="475A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7" name="Shape"/>
            <p:cNvSpPr/>
            <p:nvPr/>
          </p:nvSpPr>
          <p:spPr>
            <a:xfrm>
              <a:off x="4180181" y="0"/>
              <a:ext cx="2041474" cy="84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22" y="7117"/>
                  </a:moveTo>
                  <a:lnTo>
                    <a:pt x="0" y="17330"/>
                  </a:lnTo>
                  <a:lnTo>
                    <a:pt x="6876" y="21600"/>
                  </a:lnTo>
                  <a:lnTo>
                    <a:pt x="21600" y="8603"/>
                  </a:lnTo>
                  <a:lnTo>
                    <a:pt x="5870" y="0"/>
                  </a:lnTo>
                  <a:close/>
                </a:path>
              </a:pathLst>
            </a:custGeom>
            <a:solidFill>
              <a:srgbClr val="CA29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8" name="Shape"/>
            <p:cNvSpPr/>
            <p:nvPr/>
          </p:nvSpPr>
          <p:spPr>
            <a:xfrm>
              <a:off x="3205883" y="243427"/>
              <a:ext cx="1312377" cy="71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3" y="21600"/>
                  </a:moveTo>
                  <a:lnTo>
                    <a:pt x="0" y="0"/>
                  </a:lnTo>
                  <a:lnTo>
                    <a:pt x="21600" y="1102"/>
                  </a:lnTo>
                  <a:lnTo>
                    <a:pt x="16122" y="13224"/>
                  </a:lnTo>
                  <a:lnTo>
                    <a:pt x="16122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9" name="Shape"/>
            <p:cNvSpPr/>
            <p:nvPr/>
          </p:nvSpPr>
          <p:spPr>
            <a:xfrm>
              <a:off x="1775189" y="496529"/>
              <a:ext cx="1657905" cy="83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912"/>
                  </a:moveTo>
                  <a:lnTo>
                    <a:pt x="13629" y="21600"/>
                  </a:lnTo>
                  <a:lnTo>
                    <a:pt x="21600" y="18955"/>
                  </a:lnTo>
                  <a:lnTo>
                    <a:pt x="18255" y="0"/>
                  </a:lnTo>
                  <a:close/>
                </a:path>
              </a:pathLst>
            </a:custGeom>
            <a:solidFill>
              <a:srgbClr val="0767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0" name="Shape"/>
            <p:cNvSpPr/>
            <p:nvPr/>
          </p:nvSpPr>
          <p:spPr>
            <a:xfrm>
              <a:off x="619090" y="952598"/>
              <a:ext cx="2190461" cy="90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968"/>
                  </a:moveTo>
                  <a:lnTo>
                    <a:pt x="17192" y="21600"/>
                  </a:lnTo>
                  <a:lnTo>
                    <a:pt x="21600" y="15470"/>
                  </a:lnTo>
                  <a:lnTo>
                    <a:pt x="11472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1" name="Shape"/>
            <p:cNvSpPr/>
            <p:nvPr/>
          </p:nvSpPr>
          <p:spPr>
            <a:xfrm>
              <a:off x="-1" y="1707232"/>
              <a:ext cx="2402853" cy="78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9719" y="19990"/>
                  </a:lnTo>
                  <a:lnTo>
                    <a:pt x="21600" y="10465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46CC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2" name="Shape"/>
            <p:cNvSpPr/>
            <p:nvPr/>
          </p:nvSpPr>
          <p:spPr>
            <a:xfrm>
              <a:off x="84473" y="2651738"/>
              <a:ext cx="2326775" cy="104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6" y="21600"/>
                  </a:moveTo>
                  <a:lnTo>
                    <a:pt x="21600" y="7384"/>
                  </a:lnTo>
                  <a:lnTo>
                    <a:pt x="20099" y="0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Shape"/>
            <p:cNvSpPr/>
            <p:nvPr/>
          </p:nvSpPr>
          <p:spPr>
            <a:xfrm>
              <a:off x="365489" y="3292750"/>
              <a:ext cx="2551841" cy="15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140"/>
                  </a:moveTo>
                  <a:lnTo>
                    <a:pt x="17495" y="0"/>
                  </a:lnTo>
                  <a:lnTo>
                    <a:pt x="21600" y="3697"/>
                  </a:lnTo>
                  <a:lnTo>
                    <a:pt x="10787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Shape"/>
            <p:cNvSpPr/>
            <p:nvPr/>
          </p:nvSpPr>
          <p:spPr>
            <a:xfrm>
              <a:off x="1715987" y="3797503"/>
              <a:ext cx="1955885" cy="164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761"/>
                  </a:moveTo>
                  <a:lnTo>
                    <a:pt x="13268" y="0"/>
                  </a:lnTo>
                  <a:lnTo>
                    <a:pt x="21600" y="134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Shape"/>
            <p:cNvSpPr/>
            <p:nvPr/>
          </p:nvSpPr>
          <p:spPr>
            <a:xfrm>
              <a:off x="1715987" y="2142180"/>
              <a:ext cx="193373" cy="17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255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561" y="4438"/>
                    <a:pt x="9207" y="5918"/>
                    <a:pt x="9207" y="10948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Shape"/>
            <p:cNvSpPr/>
            <p:nvPr/>
          </p:nvSpPr>
          <p:spPr>
            <a:xfrm>
              <a:off x="1937886" y="2142180"/>
              <a:ext cx="193373" cy="17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3" y="21600"/>
                  </a:moveTo>
                  <a:lnTo>
                    <a:pt x="10623" y="17280"/>
                  </a:lnTo>
                  <a:lnTo>
                    <a:pt x="0" y="17280"/>
                  </a:lnTo>
                  <a:lnTo>
                    <a:pt x="0" y="12343"/>
                  </a:lnTo>
                  <a:lnTo>
                    <a:pt x="7082" y="0"/>
                  </a:lnTo>
                  <a:lnTo>
                    <a:pt x="19121" y="0"/>
                  </a:lnTo>
                  <a:lnTo>
                    <a:pt x="19121" y="12034"/>
                  </a:lnTo>
                  <a:lnTo>
                    <a:pt x="21600" y="12034"/>
                  </a:lnTo>
                  <a:lnTo>
                    <a:pt x="20892" y="17280"/>
                  </a:lnTo>
                  <a:lnTo>
                    <a:pt x="19121" y="17280"/>
                  </a:lnTo>
                  <a:lnTo>
                    <a:pt x="19121" y="21600"/>
                  </a:lnTo>
                  <a:lnTo>
                    <a:pt x="10623" y="21600"/>
                  </a:lnTo>
                  <a:close/>
                  <a:moveTo>
                    <a:pt x="10623" y="10800"/>
                  </a:moveTo>
                  <a:cubicBezTo>
                    <a:pt x="10623" y="9257"/>
                    <a:pt x="10623" y="6789"/>
                    <a:pt x="10977" y="5246"/>
                  </a:cubicBezTo>
                  <a:cubicBezTo>
                    <a:pt x="10269" y="6789"/>
                    <a:pt x="8852" y="10183"/>
                    <a:pt x="7790" y="12034"/>
                  </a:cubicBezTo>
                  <a:lnTo>
                    <a:pt x="10623" y="12034"/>
                  </a:lnTo>
                  <a:lnTo>
                    <a:pt x="10623" y="1080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Shape"/>
            <p:cNvSpPr/>
            <p:nvPr/>
          </p:nvSpPr>
          <p:spPr>
            <a:xfrm>
              <a:off x="1715987" y="2823783"/>
              <a:ext cx="193373" cy="17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255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561" y="4438"/>
                    <a:pt x="9207" y="5918"/>
                    <a:pt x="9207" y="10948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Shape"/>
            <p:cNvSpPr/>
            <p:nvPr/>
          </p:nvSpPr>
          <p:spPr>
            <a:xfrm>
              <a:off x="1906189" y="2823783"/>
              <a:ext cx="190200" cy="17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" y="6214"/>
                  </a:moveTo>
                  <a:cubicBezTo>
                    <a:pt x="720" y="3847"/>
                    <a:pt x="2160" y="0"/>
                    <a:pt x="10800" y="0"/>
                  </a:cubicBezTo>
                  <a:cubicBezTo>
                    <a:pt x="16560" y="0"/>
                    <a:pt x="20880" y="1775"/>
                    <a:pt x="20880" y="5918"/>
                  </a:cubicBezTo>
                  <a:cubicBezTo>
                    <a:pt x="20880" y="8285"/>
                    <a:pt x="18720" y="9764"/>
                    <a:pt x="16920" y="10060"/>
                  </a:cubicBezTo>
                  <a:cubicBezTo>
                    <a:pt x="18720" y="10356"/>
                    <a:pt x="21600" y="11540"/>
                    <a:pt x="21600" y="15090"/>
                  </a:cubicBezTo>
                  <a:cubicBezTo>
                    <a:pt x="21600" y="18641"/>
                    <a:pt x="19080" y="21600"/>
                    <a:pt x="10800" y="21600"/>
                  </a:cubicBezTo>
                  <a:cubicBezTo>
                    <a:pt x="2160" y="21600"/>
                    <a:pt x="360" y="17753"/>
                    <a:pt x="0" y="15090"/>
                  </a:cubicBezTo>
                  <a:lnTo>
                    <a:pt x="9000" y="15090"/>
                  </a:lnTo>
                  <a:cubicBezTo>
                    <a:pt x="9000" y="16570"/>
                    <a:pt x="9360" y="17458"/>
                    <a:pt x="10440" y="17458"/>
                  </a:cubicBezTo>
                  <a:cubicBezTo>
                    <a:pt x="11520" y="17458"/>
                    <a:pt x="11880" y="16570"/>
                    <a:pt x="11880" y="15090"/>
                  </a:cubicBezTo>
                  <a:cubicBezTo>
                    <a:pt x="11880" y="13315"/>
                    <a:pt x="11520" y="12723"/>
                    <a:pt x="9360" y="12723"/>
                  </a:cubicBezTo>
                  <a:lnTo>
                    <a:pt x="7200" y="12723"/>
                  </a:lnTo>
                  <a:lnTo>
                    <a:pt x="7200" y="8285"/>
                  </a:lnTo>
                  <a:lnTo>
                    <a:pt x="9360" y="8285"/>
                  </a:lnTo>
                  <a:cubicBezTo>
                    <a:pt x="11160" y="8285"/>
                    <a:pt x="11880" y="7693"/>
                    <a:pt x="11880" y="6214"/>
                  </a:cubicBezTo>
                  <a:cubicBezTo>
                    <a:pt x="11880" y="5030"/>
                    <a:pt x="11520" y="4438"/>
                    <a:pt x="10800" y="4438"/>
                  </a:cubicBezTo>
                  <a:cubicBezTo>
                    <a:pt x="9720" y="4438"/>
                    <a:pt x="9360" y="5030"/>
                    <a:pt x="9360" y="6510"/>
                  </a:cubicBezTo>
                  <a:lnTo>
                    <a:pt x="360" y="651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9" name="Shape"/>
            <p:cNvSpPr/>
            <p:nvPr/>
          </p:nvSpPr>
          <p:spPr>
            <a:xfrm>
              <a:off x="2191485" y="3529730"/>
              <a:ext cx="193373" cy="177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255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207" y="4438"/>
                    <a:pt x="9207" y="5622"/>
                    <a:pt x="9207" y="109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0" name="Shape"/>
            <p:cNvSpPr/>
            <p:nvPr/>
          </p:nvSpPr>
          <p:spPr>
            <a:xfrm>
              <a:off x="2413386" y="3529732"/>
              <a:ext cx="180691" cy="17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" y="21600"/>
                  </a:moveTo>
                  <a:lnTo>
                    <a:pt x="379" y="21296"/>
                  </a:lnTo>
                  <a:cubicBezTo>
                    <a:pt x="379" y="15515"/>
                    <a:pt x="3789" y="12777"/>
                    <a:pt x="6821" y="10952"/>
                  </a:cubicBezTo>
                  <a:cubicBezTo>
                    <a:pt x="9853" y="8823"/>
                    <a:pt x="11368" y="7910"/>
                    <a:pt x="11368" y="6389"/>
                  </a:cubicBezTo>
                  <a:cubicBezTo>
                    <a:pt x="11368" y="5476"/>
                    <a:pt x="11368" y="4563"/>
                    <a:pt x="10232" y="4563"/>
                  </a:cubicBezTo>
                  <a:cubicBezTo>
                    <a:pt x="9095" y="4563"/>
                    <a:pt x="8716" y="5476"/>
                    <a:pt x="8716" y="7910"/>
                  </a:cubicBezTo>
                  <a:lnTo>
                    <a:pt x="0" y="7910"/>
                  </a:lnTo>
                  <a:cubicBezTo>
                    <a:pt x="0" y="5476"/>
                    <a:pt x="758" y="0"/>
                    <a:pt x="10990" y="0"/>
                  </a:cubicBezTo>
                  <a:cubicBezTo>
                    <a:pt x="17811" y="0"/>
                    <a:pt x="21221" y="2738"/>
                    <a:pt x="21221" y="6693"/>
                  </a:cubicBezTo>
                  <a:cubicBezTo>
                    <a:pt x="21221" y="9431"/>
                    <a:pt x="20084" y="10952"/>
                    <a:pt x="15537" y="13386"/>
                  </a:cubicBezTo>
                  <a:cubicBezTo>
                    <a:pt x="13263" y="14603"/>
                    <a:pt x="12126" y="15515"/>
                    <a:pt x="11747" y="16124"/>
                  </a:cubicBezTo>
                  <a:lnTo>
                    <a:pt x="21600" y="16124"/>
                  </a:lnTo>
                  <a:lnTo>
                    <a:pt x="20463" y="21600"/>
                  </a:lnTo>
                  <a:lnTo>
                    <a:pt x="37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Shape"/>
            <p:cNvSpPr/>
            <p:nvPr/>
          </p:nvSpPr>
          <p:spPr>
            <a:xfrm>
              <a:off x="3015681" y="3967903"/>
              <a:ext cx="193373" cy="17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255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207" y="4438"/>
                    <a:pt x="9207" y="5622"/>
                    <a:pt x="9207" y="109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2" name="Shape"/>
            <p:cNvSpPr/>
            <p:nvPr/>
          </p:nvSpPr>
          <p:spPr>
            <a:xfrm>
              <a:off x="3237580" y="3967903"/>
              <a:ext cx="101446" cy="17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25" y="21600"/>
                  </a:moveTo>
                  <a:lnTo>
                    <a:pt x="4725" y="6789"/>
                  </a:lnTo>
                  <a:cubicBezTo>
                    <a:pt x="2700" y="6789"/>
                    <a:pt x="675" y="6480"/>
                    <a:pt x="0" y="6480"/>
                  </a:cubicBezTo>
                  <a:lnTo>
                    <a:pt x="0" y="1851"/>
                  </a:lnTo>
                  <a:cubicBezTo>
                    <a:pt x="4050" y="1851"/>
                    <a:pt x="7425" y="926"/>
                    <a:pt x="8775" y="0"/>
                  </a:cubicBezTo>
                  <a:lnTo>
                    <a:pt x="21600" y="0"/>
                  </a:lnTo>
                  <a:lnTo>
                    <a:pt x="21600" y="21600"/>
                  </a:lnTo>
                  <a:lnTo>
                    <a:pt x="4725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3" name="Shape"/>
            <p:cNvSpPr/>
            <p:nvPr/>
          </p:nvSpPr>
          <p:spPr>
            <a:xfrm>
              <a:off x="4505574" y="511200"/>
              <a:ext cx="193373" cy="17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551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561" y="4734"/>
                    <a:pt x="9207" y="5918"/>
                    <a:pt x="9207" y="109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Shape"/>
            <p:cNvSpPr/>
            <p:nvPr/>
          </p:nvSpPr>
          <p:spPr>
            <a:xfrm>
              <a:off x="4727473" y="511200"/>
              <a:ext cx="193370" cy="1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14886"/>
                  </a:moveTo>
                  <a:cubicBezTo>
                    <a:pt x="0" y="12843"/>
                    <a:pt x="1416" y="11092"/>
                    <a:pt x="3895" y="10216"/>
                  </a:cubicBezTo>
                  <a:cubicBezTo>
                    <a:pt x="1416" y="9341"/>
                    <a:pt x="708" y="7589"/>
                    <a:pt x="708" y="5838"/>
                  </a:cubicBezTo>
                  <a:cubicBezTo>
                    <a:pt x="708" y="3503"/>
                    <a:pt x="2479" y="0"/>
                    <a:pt x="10623" y="0"/>
                  </a:cubicBezTo>
                  <a:cubicBezTo>
                    <a:pt x="18413" y="0"/>
                    <a:pt x="20892" y="2919"/>
                    <a:pt x="20892" y="5838"/>
                  </a:cubicBezTo>
                  <a:cubicBezTo>
                    <a:pt x="20892" y="7881"/>
                    <a:pt x="19830" y="9049"/>
                    <a:pt x="17705" y="9924"/>
                  </a:cubicBezTo>
                  <a:cubicBezTo>
                    <a:pt x="20184" y="10800"/>
                    <a:pt x="21600" y="12551"/>
                    <a:pt x="21600" y="14886"/>
                  </a:cubicBezTo>
                  <a:cubicBezTo>
                    <a:pt x="21600" y="17805"/>
                    <a:pt x="19829" y="21308"/>
                    <a:pt x="10269" y="21308"/>
                  </a:cubicBezTo>
                  <a:cubicBezTo>
                    <a:pt x="2479" y="21600"/>
                    <a:pt x="0" y="18097"/>
                    <a:pt x="0" y="14886"/>
                  </a:cubicBezTo>
                  <a:close/>
                  <a:moveTo>
                    <a:pt x="9207" y="6130"/>
                  </a:moveTo>
                  <a:cubicBezTo>
                    <a:pt x="9207" y="7589"/>
                    <a:pt x="9561" y="8173"/>
                    <a:pt x="10623" y="8173"/>
                  </a:cubicBezTo>
                  <a:cubicBezTo>
                    <a:pt x="11685" y="8173"/>
                    <a:pt x="12040" y="7589"/>
                    <a:pt x="12040" y="6130"/>
                  </a:cubicBezTo>
                  <a:cubicBezTo>
                    <a:pt x="12040" y="4670"/>
                    <a:pt x="11686" y="4086"/>
                    <a:pt x="10623" y="4086"/>
                  </a:cubicBezTo>
                  <a:cubicBezTo>
                    <a:pt x="9915" y="4086"/>
                    <a:pt x="9207" y="4670"/>
                    <a:pt x="9207" y="6130"/>
                  </a:cubicBezTo>
                  <a:close/>
                  <a:moveTo>
                    <a:pt x="12394" y="15178"/>
                  </a:moveTo>
                  <a:cubicBezTo>
                    <a:pt x="12394" y="13427"/>
                    <a:pt x="12040" y="12551"/>
                    <a:pt x="10977" y="12551"/>
                  </a:cubicBezTo>
                  <a:cubicBezTo>
                    <a:pt x="9915" y="12551"/>
                    <a:pt x="9561" y="13427"/>
                    <a:pt x="9561" y="15178"/>
                  </a:cubicBezTo>
                  <a:cubicBezTo>
                    <a:pt x="9561" y="16930"/>
                    <a:pt x="10269" y="17514"/>
                    <a:pt x="10977" y="17514"/>
                  </a:cubicBezTo>
                  <a:cubicBezTo>
                    <a:pt x="11685" y="17514"/>
                    <a:pt x="12394" y="16930"/>
                    <a:pt x="12394" y="15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5" name="Shape"/>
            <p:cNvSpPr/>
            <p:nvPr/>
          </p:nvSpPr>
          <p:spPr>
            <a:xfrm>
              <a:off x="3586278" y="681601"/>
              <a:ext cx="193373" cy="17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551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207" y="4438"/>
                    <a:pt x="9207" y="5918"/>
                    <a:pt x="9207" y="10948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Shape"/>
            <p:cNvSpPr/>
            <p:nvPr/>
          </p:nvSpPr>
          <p:spPr>
            <a:xfrm>
              <a:off x="3808180" y="681601"/>
              <a:ext cx="174350" cy="17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4937"/>
                  </a:lnTo>
                  <a:cubicBezTo>
                    <a:pt x="18065" y="8949"/>
                    <a:pt x="14138" y="15429"/>
                    <a:pt x="12960" y="21600"/>
                  </a:cubicBezTo>
                  <a:lnTo>
                    <a:pt x="1964" y="21600"/>
                  </a:lnTo>
                  <a:cubicBezTo>
                    <a:pt x="3535" y="15120"/>
                    <a:pt x="8247" y="8331"/>
                    <a:pt x="11782" y="5554"/>
                  </a:cubicBezTo>
                  <a:lnTo>
                    <a:pt x="0" y="5554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7" name="Shape"/>
            <p:cNvSpPr/>
            <p:nvPr/>
          </p:nvSpPr>
          <p:spPr>
            <a:xfrm>
              <a:off x="2793782" y="973717"/>
              <a:ext cx="193373" cy="177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551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207" y="4438"/>
                    <a:pt x="9207" y="5918"/>
                    <a:pt x="9207" y="109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8" name="Shape"/>
            <p:cNvSpPr/>
            <p:nvPr/>
          </p:nvSpPr>
          <p:spPr>
            <a:xfrm>
              <a:off x="3015684" y="973719"/>
              <a:ext cx="190200" cy="18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00" y="6130"/>
                  </a:moveTo>
                  <a:cubicBezTo>
                    <a:pt x="12600" y="5546"/>
                    <a:pt x="12240" y="4670"/>
                    <a:pt x="11160" y="4670"/>
                  </a:cubicBezTo>
                  <a:cubicBezTo>
                    <a:pt x="10080" y="4670"/>
                    <a:pt x="9360" y="5838"/>
                    <a:pt x="9360" y="8465"/>
                  </a:cubicBezTo>
                  <a:cubicBezTo>
                    <a:pt x="10800" y="7881"/>
                    <a:pt x="12240" y="7297"/>
                    <a:pt x="14040" y="7297"/>
                  </a:cubicBezTo>
                  <a:cubicBezTo>
                    <a:pt x="18720" y="7297"/>
                    <a:pt x="21600" y="9924"/>
                    <a:pt x="21600" y="13719"/>
                  </a:cubicBezTo>
                  <a:cubicBezTo>
                    <a:pt x="21600" y="18097"/>
                    <a:pt x="18360" y="21600"/>
                    <a:pt x="10800" y="21600"/>
                  </a:cubicBezTo>
                  <a:cubicBezTo>
                    <a:pt x="2520" y="21600"/>
                    <a:pt x="0" y="17514"/>
                    <a:pt x="0" y="11092"/>
                  </a:cubicBezTo>
                  <a:cubicBezTo>
                    <a:pt x="0" y="3211"/>
                    <a:pt x="4320" y="0"/>
                    <a:pt x="11160" y="0"/>
                  </a:cubicBezTo>
                  <a:cubicBezTo>
                    <a:pt x="19440" y="0"/>
                    <a:pt x="20880" y="3795"/>
                    <a:pt x="20880" y="5838"/>
                  </a:cubicBezTo>
                  <a:lnTo>
                    <a:pt x="12600" y="5838"/>
                  </a:lnTo>
                  <a:close/>
                  <a:moveTo>
                    <a:pt x="12600" y="14303"/>
                  </a:moveTo>
                  <a:cubicBezTo>
                    <a:pt x="12600" y="12551"/>
                    <a:pt x="12240" y="11676"/>
                    <a:pt x="11160" y="11676"/>
                  </a:cubicBezTo>
                  <a:cubicBezTo>
                    <a:pt x="10080" y="11676"/>
                    <a:pt x="9720" y="11968"/>
                    <a:pt x="9720" y="14303"/>
                  </a:cubicBezTo>
                  <a:cubicBezTo>
                    <a:pt x="9720" y="16346"/>
                    <a:pt x="10080" y="17222"/>
                    <a:pt x="11160" y="17222"/>
                  </a:cubicBezTo>
                  <a:cubicBezTo>
                    <a:pt x="12240" y="17222"/>
                    <a:pt x="12600" y="16638"/>
                    <a:pt x="12600" y="1430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Shape"/>
            <p:cNvSpPr/>
            <p:nvPr/>
          </p:nvSpPr>
          <p:spPr>
            <a:xfrm>
              <a:off x="2128085" y="1533605"/>
              <a:ext cx="193373" cy="17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255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207" y="4438"/>
                    <a:pt x="9207" y="5622"/>
                    <a:pt x="9207" y="10948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Shape"/>
            <p:cNvSpPr/>
            <p:nvPr/>
          </p:nvSpPr>
          <p:spPr>
            <a:xfrm>
              <a:off x="2349987" y="1533607"/>
              <a:ext cx="187032" cy="17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69" y="5172"/>
                  </a:moveTo>
                  <a:lnTo>
                    <a:pt x="9153" y="5172"/>
                  </a:lnTo>
                  <a:lnTo>
                    <a:pt x="8786" y="7606"/>
                  </a:lnTo>
                  <a:cubicBezTo>
                    <a:pt x="9519" y="6997"/>
                    <a:pt x="10983" y="6693"/>
                    <a:pt x="13546" y="6693"/>
                  </a:cubicBezTo>
                  <a:cubicBezTo>
                    <a:pt x="18671" y="6693"/>
                    <a:pt x="21600" y="9431"/>
                    <a:pt x="21600" y="13690"/>
                  </a:cubicBezTo>
                  <a:cubicBezTo>
                    <a:pt x="21600" y="19470"/>
                    <a:pt x="16841" y="21600"/>
                    <a:pt x="10617" y="21600"/>
                  </a:cubicBezTo>
                  <a:cubicBezTo>
                    <a:pt x="2929" y="21600"/>
                    <a:pt x="366" y="18558"/>
                    <a:pt x="0" y="14907"/>
                  </a:cubicBezTo>
                  <a:lnTo>
                    <a:pt x="9153" y="14907"/>
                  </a:lnTo>
                  <a:cubicBezTo>
                    <a:pt x="9153" y="16428"/>
                    <a:pt x="9519" y="17037"/>
                    <a:pt x="10617" y="17037"/>
                  </a:cubicBezTo>
                  <a:cubicBezTo>
                    <a:pt x="11715" y="17037"/>
                    <a:pt x="12081" y="16124"/>
                    <a:pt x="12081" y="13994"/>
                  </a:cubicBezTo>
                  <a:cubicBezTo>
                    <a:pt x="12081" y="11865"/>
                    <a:pt x="11715" y="11256"/>
                    <a:pt x="10617" y="11256"/>
                  </a:cubicBezTo>
                  <a:cubicBezTo>
                    <a:pt x="9885" y="11256"/>
                    <a:pt x="9153" y="11561"/>
                    <a:pt x="8786" y="12777"/>
                  </a:cubicBezTo>
                  <a:lnTo>
                    <a:pt x="366" y="12473"/>
                  </a:lnTo>
                  <a:cubicBezTo>
                    <a:pt x="732" y="10039"/>
                    <a:pt x="2197" y="3346"/>
                    <a:pt x="2563" y="0"/>
                  </a:cubicBezTo>
                  <a:lnTo>
                    <a:pt x="21600" y="0"/>
                  </a:lnTo>
                  <a:lnTo>
                    <a:pt x="19769" y="5172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14" name="Group 88"/>
          <p:cNvGrpSpPr/>
          <p:nvPr/>
        </p:nvGrpSpPr>
        <p:grpSpPr>
          <a:xfrm>
            <a:off x="1421424" y="3953204"/>
            <a:ext cx="2470532" cy="778193"/>
            <a:chOff x="0" y="0"/>
            <a:chExt cx="2470530" cy="778191"/>
          </a:xfrm>
        </p:grpSpPr>
        <p:sp>
          <p:nvSpPr>
            <p:cNvPr id="212" name="TextBox 89"/>
            <p:cNvSpPr txBox="1"/>
            <p:nvPr/>
          </p:nvSpPr>
          <p:spPr>
            <a:xfrm>
              <a:off x="219957" y="0"/>
              <a:ext cx="2202817" cy="215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r">
                <a:defRPr b="1" sz="1400"/>
              </a:lvl1pPr>
            </a:lstStyle>
            <a:p>
              <a:pPr/>
              <a:r>
                <a:t>Offset Protocols</a:t>
              </a:r>
            </a:p>
          </p:txBody>
        </p:sp>
        <p:sp>
          <p:nvSpPr>
            <p:cNvPr id="213" name="TextBox 90"/>
            <p:cNvSpPr txBox="1"/>
            <p:nvPr/>
          </p:nvSpPr>
          <p:spPr>
            <a:xfrm>
              <a:off x="0" y="130491"/>
              <a:ext cx="247053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r">
                <a:defRPr sz="1400"/>
              </a:pPr>
              <a:br/>
              <a:r>
                <a:t>Offsets program, criteria, procedures, verification</a:t>
              </a:r>
            </a:p>
          </p:txBody>
        </p:sp>
      </p:grpSp>
      <p:grpSp>
        <p:nvGrpSpPr>
          <p:cNvPr id="217" name="Group 91"/>
          <p:cNvGrpSpPr/>
          <p:nvPr/>
        </p:nvGrpSpPr>
        <p:grpSpPr>
          <a:xfrm>
            <a:off x="7680652" y="5195867"/>
            <a:ext cx="2983390" cy="1169058"/>
            <a:chOff x="0" y="0"/>
            <a:chExt cx="2983389" cy="1169056"/>
          </a:xfrm>
        </p:grpSpPr>
        <p:sp>
          <p:nvSpPr>
            <p:cNvPr id="215" name="TextBox 92"/>
            <p:cNvSpPr txBox="1"/>
            <p:nvPr/>
          </p:nvSpPr>
          <p:spPr>
            <a:xfrm>
              <a:off x="0" y="0"/>
              <a:ext cx="2527900" cy="215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>
                <a:defRPr b="1" sz="1400"/>
              </a:lvl1pPr>
            </a:lstStyle>
            <a:p>
              <a:pPr/>
              <a:r>
                <a:t>Internal procedures</a:t>
              </a:r>
            </a:p>
          </p:txBody>
        </p:sp>
        <p:sp>
          <p:nvSpPr>
            <p:cNvPr id="216" name="TextBox 93"/>
            <p:cNvSpPr txBox="1"/>
            <p:nvPr/>
          </p:nvSpPr>
          <p:spPr>
            <a:xfrm>
              <a:off x="6707" y="305456"/>
              <a:ext cx="2976683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1400"/>
              </a:pPr>
              <a:br/>
              <a:r>
                <a:t>Development of internal procedures for the reception, analysis and storage of information in DGPCC</a:t>
              </a:r>
            </a:p>
          </p:txBody>
        </p:sp>
      </p:grpSp>
      <p:grpSp>
        <p:nvGrpSpPr>
          <p:cNvPr id="220" name="Group 94"/>
          <p:cNvGrpSpPr/>
          <p:nvPr/>
        </p:nvGrpSpPr>
        <p:grpSpPr>
          <a:xfrm>
            <a:off x="1061408" y="2418353"/>
            <a:ext cx="2882842" cy="908630"/>
            <a:chOff x="0" y="0"/>
            <a:chExt cx="2882840" cy="908629"/>
          </a:xfrm>
        </p:grpSpPr>
        <p:sp>
          <p:nvSpPr>
            <p:cNvPr id="218" name="TextBox 95"/>
            <p:cNvSpPr txBox="1"/>
            <p:nvPr/>
          </p:nvSpPr>
          <p:spPr>
            <a:xfrm>
              <a:off x="680023" y="0"/>
              <a:ext cx="2202816" cy="215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r">
                <a:defRPr b="1" sz="1400"/>
              </a:lvl1pPr>
            </a:lstStyle>
            <a:p>
              <a:pPr/>
              <a:r>
                <a:t>Advisory Committee</a:t>
              </a:r>
            </a:p>
          </p:txBody>
        </p:sp>
        <p:sp>
          <p:nvSpPr>
            <p:cNvPr id="219" name="TextBox 96"/>
            <p:cNvSpPr txBox="1"/>
            <p:nvPr/>
          </p:nvSpPr>
          <p:spPr>
            <a:xfrm>
              <a:off x="0" y="45029"/>
              <a:ext cx="2882841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r">
                <a:defRPr sz="1400"/>
              </a:pPr>
              <a:br/>
              <a:r>
                <a:t>Formation of the Committee and the evaluation working group. Regulation, work plan</a:t>
              </a:r>
            </a:p>
          </p:txBody>
        </p:sp>
      </p:grpSp>
      <p:grpSp>
        <p:nvGrpSpPr>
          <p:cNvPr id="223" name="Group 97"/>
          <p:cNvGrpSpPr/>
          <p:nvPr/>
        </p:nvGrpSpPr>
        <p:grpSpPr>
          <a:xfrm>
            <a:off x="2189487" y="5437060"/>
            <a:ext cx="2235168" cy="738504"/>
            <a:chOff x="0" y="0"/>
            <a:chExt cx="2235167" cy="738502"/>
          </a:xfrm>
        </p:grpSpPr>
        <p:sp>
          <p:nvSpPr>
            <p:cNvPr id="221" name="TextBox 98"/>
            <p:cNvSpPr txBox="1"/>
            <p:nvPr/>
          </p:nvSpPr>
          <p:spPr>
            <a:xfrm>
              <a:off x="0" y="0"/>
              <a:ext cx="2202816" cy="215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r">
                <a:defRPr b="1" sz="1400"/>
              </a:lvl1pPr>
            </a:lstStyle>
            <a:p>
              <a:pPr/>
              <a:r>
                <a:t>Registry</a:t>
              </a:r>
            </a:p>
          </p:txBody>
        </p:sp>
        <p:sp>
          <p:nvSpPr>
            <p:cNvPr id="222" name="TextBox 99"/>
            <p:cNvSpPr txBox="1"/>
            <p:nvPr/>
          </p:nvSpPr>
          <p:spPr>
            <a:xfrm>
              <a:off x="38198" y="90802"/>
              <a:ext cx="219697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r">
                <a:defRPr sz="1400"/>
              </a:pPr>
              <a:br/>
              <a:r>
                <a:t>Development of monitoring system, tests, maintenance</a:t>
              </a:r>
            </a:p>
          </p:txBody>
        </p:sp>
      </p:grpSp>
      <p:grpSp>
        <p:nvGrpSpPr>
          <p:cNvPr id="226" name="Group 100"/>
          <p:cNvGrpSpPr/>
          <p:nvPr/>
        </p:nvGrpSpPr>
        <p:grpSpPr>
          <a:xfrm>
            <a:off x="3012718" y="1335234"/>
            <a:ext cx="2445691" cy="737258"/>
            <a:chOff x="0" y="0"/>
            <a:chExt cx="2445690" cy="737256"/>
          </a:xfrm>
        </p:grpSpPr>
        <p:sp>
          <p:nvSpPr>
            <p:cNvPr id="224" name="TextBox 101"/>
            <p:cNvSpPr txBox="1"/>
            <p:nvPr/>
          </p:nvSpPr>
          <p:spPr>
            <a:xfrm>
              <a:off x="242873" y="0"/>
              <a:ext cx="2202818" cy="215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r">
                <a:defRPr b="1" sz="1400"/>
              </a:lvl1pPr>
            </a:lstStyle>
            <a:p>
              <a:pPr/>
              <a:r>
                <a:t>Training</a:t>
              </a:r>
            </a:p>
          </p:txBody>
        </p:sp>
        <p:sp>
          <p:nvSpPr>
            <p:cNvPr id="225" name="TextBox 102"/>
            <p:cNvSpPr txBox="1"/>
            <p:nvPr/>
          </p:nvSpPr>
          <p:spPr>
            <a:xfrm>
              <a:off x="0" y="305456"/>
              <a:ext cx="2445691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400">
                  <a:solidFill>
                    <a:srgbClr val="595959"/>
                  </a:solidFill>
                </a:defRPr>
              </a:lvl1pPr>
            </a:lstStyle>
            <a:p>
              <a:pPr/>
              <a:r>
                <a:t>Capacity building for regulated and interested parties</a:t>
              </a:r>
            </a:p>
          </p:txBody>
        </p:sp>
      </p:grpSp>
      <p:grpSp>
        <p:nvGrpSpPr>
          <p:cNvPr id="229" name="Group 103"/>
          <p:cNvGrpSpPr/>
          <p:nvPr/>
        </p:nvGrpSpPr>
        <p:grpSpPr>
          <a:xfrm>
            <a:off x="4728644" y="433580"/>
            <a:ext cx="2202816" cy="737259"/>
            <a:chOff x="0" y="0"/>
            <a:chExt cx="2202815" cy="737258"/>
          </a:xfrm>
        </p:grpSpPr>
        <p:sp>
          <p:nvSpPr>
            <p:cNvPr id="227" name="TextBox 104"/>
            <p:cNvSpPr txBox="1"/>
            <p:nvPr/>
          </p:nvSpPr>
          <p:spPr>
            <a:xfrm>
              <a:off x="0" y="0"/>
              <a:ext cx="2202816" cy="215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r">
                <a:defRPr b="1" sz="1400"/>
              </a:lvl1pPr>
            </a:lstStyle>
            <a:p>
              <a:pPr/>
              <a:r>
                <a:t>Studies</a:t>
              </a:r>
            </a:p>
          </p:txBody>
        </p:sp>
        <p:sp>
          <p:nvSpPr>
            <p:cNvPr id="228" name="TextBox 105"/>
            <p:cNvSpPr txBox="1"/>
            <p:nvPr/>
          </p:nvSpPr>
          <p:spPr>
            <a:xfrm>
              <a:off x="5846" y="305458"/>
              <a:ext cx="2196970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just">
                <a:defRPr sz="1400"/>
              </a:lvl1pPr>
            </a:lstStyle>
            <a:p>
              <a:pPr/>
              <a:r>
                <a:t>Mix of policies, co-benefits, auctions</a:t>
              </a:r>
            </a:p>
          </p:txBody>
        </p:sp>
      </p:grpSp>
      <p:grpSp>
        <p:nvGrpSpPr>
          <p:cNvPr id="232" name="Group 106"/>
          <p:cNvGrpSpPr/>
          <p:nvPr/>
        </p:nvGrpSpPr>
        <p:grpSpPr>
          <a:xfrm>
            <a:off x="7903305" y="712970"/>
            <a:ext cx="1583566" cy="89559"/>
            <a:chOff x="0" y="431780"/>
            <a:chExt cx="1583565" cy="89558"/>
          </a:xfrm>
        </p:grpSpPr>
        <p:sp>
          <p:nvSpPr>
            <p:cNvPr id="230" name="TextBox 107"/>
            <p:cNvSpPr/>
            <p:nvPr/>
          </p:nvSpPr>
          <p:spPr>
            <a:xfrm>
              <a:off x="0" y="431780"/>
              <a:ext cx="11665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>
                <a:defRPr b="1" sz="1400"/>
              </a:lvl1pPr>
            </a:lstStyle>
            <a:p>
              <a:pPr/>
              <a:r>
                <a:t>Pilot Evaluation </a:t>
              </a:r>
            </a:p>
          </p:txBody>
        </p:sp>
        <p:sp>
          <p:nvSpPr>
            <p:cNvPr id="231" name="TextBox 108"/>
            <p:cNvSpPr/>
            <p:nvPr/>
          </p:nvSpPr>
          <p:spPr>
            <a:xfrm>
              <a:off x="3095" y="521338"/>
              <a:ext cx="15804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just">
                <a:defRPr sz="1400">
                  <a:solidFill>
                    <a:srgbClr val="595959"/>
                  </a:solidFill>
                </a:defRPr>
              </a:lvl1pPr>
            </a:lstStyle>
            <a:p>
              <a:pPr/>
              <a:r>
                <a:t>Evaluation criteria</a:t>
              </a:r>
            </a:p>
          </p:txBody>
        </p:sp>
      </p:grpSp>
      <p:sp>
        <p:nvSpPr>
          <p:cNvPr id="233" name="TextBox 110"/>
          <p:cNvSpPr txBox="1"/>
          <p:nvPr/>
        </p:nvSpPr>
        <p:spPr>
          <a:xfrm>
            <a:off x="9209431" y="804719"/>
            <a:ext cx="220281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defRPr b="1" sz="1400"/>
            </a:pPr>
            <a:r>
              <a:t>Transition into </a:t>
            </a:r>
          </a:p>
          <a:p>
            <a:pPr algn="r">
              <a:defRPr b="1" sz="1400"/>
            </a:pPr>
            <a:r>
              <a:t>formal phase</a:t>
            </a:r>
          </a:p>
        </p:txBody>
      </p:sp>
      <p:grpSp>
        <p:nvGrpSpPr>
          <p:cNvPr id="236" name="Trapezoid 3"/>
          <p:cNvGrpSpPr/>
          <p:nvPr/>
        </p:nvGrpSpPr>
        <p:grpSpPr>
          <a:xfrm>
            <a:off x="2373658" y="5238427"/>
            <a:ext cx="521122" cy="410958"/>
            <a:chOff x="0" y="0"/>
            <a:chExt cx="521121" cy="410956"/>
          </a:xfrm>
        </p:grpSpPr>
        <p:sp>
          <p:nvSpPr>
            <p:cNvPr id="234" name="Figura"/>
            <p:cNvSpPr/>
            <p:nvPr/>
          </p:nvSpPr>
          <p:spPr>
            <a:xfrm>
              <a:off x="-1" y="0"/>
              <a:ext cx="521123" cy="41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258" y="0"/>
                  </a:lnTo>
                  <a:lnTo>
                    <a:pt x="1734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5" name="02"/>
            <p:cNvSpPr txBox="1"/>
            <p:nvPr/>
          </p:nvSpPr>
          <p:spPr>
            <a:xfrm>
              <a:off x="68492" y="80085"/>
              <a:ext cx="38413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02</a:t>
              </a:r>
            </a:p>
          </p:txBody>
        </p:sp>
      </p:grpSp>
      <p:grpSp>
        <p:nvGrpSpPr>
          <p:cNvPr id="239" name="Trapezoid 54"/>
          <p:cNvGrpSpPr/>
          <p:nvPr/>
        </p:nvGrpSpPr>
        <p:grpSpPr>
          <a:xfrm>
            <a:off x="9627354" y="5080785"/>
            <a:ext cx="490907" cy="394960"/>
            <a:chOff x="0" y="0"/>
            <a:chExt cx="490905" cy="394958"/>
          </a:xfrm>
        </p:grpSpPr>
        <p:sp>
          <p:nvSpPr>
            <p:cNvPr id="237" name="Figura"/>
            <p:cNvSpPr/>
            <p:nvPr/>
          </p:nvSpPr>
          <p:spPr>
            <a:xfrm>
              <a:off x="0" y="-1"/>
              <a:ext cx="490907" cy="39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45" y="0"/>
                  </a:lnTo>
                  <a:lnTo>
                    <a:pt x="1725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8" name="01"/>
            <p:cNvSpPr txBox="1"/>
            <p:nvPr/>
          </p:nvSpPr>
          <p:spPr>
            <a:xfrm>
              <a:off x="65825" y="71559"/>
              <a:ext cx="359256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01</a:t>
              </a:r>
            </a:p>
          </p:txBody>
        </p:sp>
      </p:grpSp>
      <p:grpSp>
        <p:nvGrpSpPr>
          <p:cNvPr id="242" name="Trapezoid 55"/>
          <p:cNvGrpSpPr/>
          <p:nvPr/>
        </p:nvGrpSpPr>
        <p:grpSpPr>
          <a:xfrm>
            <a:off x="1456441" y="2236515"/>
            <a:ext cx="538887" cy="423960"/>
            <a:chOff x="0" y="0"/>
            <a:chExt cx="538886" cy="423959"/>
          </a:xfrm>
        </p:grpSpPr>
        <p:sp>
          <p:nvSpPr>
            <p:cNvPr id="240" name="Figura"/>
            <p:cNvSpPr/>
            <p:nvPr/>
          </p:nvSpPr>
          <p:spPr>
            <a:xfrm>
              <a:off x="-1" y="-1"/>
              <a:ext cx="538888" cy="42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248" y="0"/>
                  </a:lnTo>
                  <a:lnTo>
                    <a:pt x="1735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6CC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1" name="04"/>
            <p:cNvSpPr txBox="1"/>
            <p:nvPr/>
          </p:nvSpPr>
          <p:spPr>
            <a:xfrm>
              <a:off x="70660" y="87374"/>
              <a:ext cx="397566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F2F2F2"/>
                  </a:solidFill>
                </a:defRPr>
              </a:lvl1pPr>
            </a:lstStyle>
            <a:p>
              <a:pPr/>
              <a:r>
                <a:t>04</a:t>
              </a:r>
            </a:p>
          </p:txBody>
        </p:sp>
      </p:grpSp>
      <p:grpSp>
        <p:nvGrpSpPr>
          <p:cNvPr id="245" name="Trapezoid 56"/>
          <p:cNvGrpSpPr/>
          <p:nvPr/>
        </p:nvGrpSpPr>
        <p:grpSpPr>
          <a:xfrm>
            <a:off x="1615042" y="3777336"/>
            <a:ext cx="549106" cy="435606"/>
            <a:chOff x="0" y="0"/>
            <a:chExt cx="549105" cy="435605"/>
          </a:xfrm>
        </p:grpSpPr>
        <p:sp>
          <p:nvSpPr>
            <p:cNvPr id="243" name="Figura"/>
            <p:cNvSpPr/>
            <p:nvPr/>
          </p:nvSpPr>
          <p:spPr>
            <a:xfrm>
              <a:off x="-1" y="-1"/>
              <a:ext cx="549107" cy="435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284" y="0"/>
                  </a:lnTo>
                  <a:lnTo>
                    <a:pt x="1731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4" name="03"/>
            <p:cNvSpPr txBox="1"/>
            <p:nvPr/>
          </p:nvSpPr>
          <p:spPr>
            <a:xfrm>
              <a:off x="72600" y="94199"/>
              <a:ext cx="40390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F2F2F2"/>
                  </a:solidFill>
                </a:defRPr>
              </a:lvl1pPr>
            </a:lstStyle>
            <a:p>
              <a:pPr/>
              <a:r>
                <a:t>03</a:t>
              </a:r>
            </a:p>
          </p:txBody>
        </p:sp>
      </p:grpSp>
      <p:grpSp>
        <p:nvGrpSpPr>
          <p:cNvPr id="248" name="Trapezoid 57"/>
          <p:cNvGrpSpPr/>
          <p:nvPr/>
        </p:nvGrpSpPr>
        <p:grpSpPr>
          <a:xfrm>
            <a:off x="5500546" y="269397"/>
            <a:ext cx="546759" cy="423528"/>
            <a:chOff x="0" y="0"/>
            <a:chExt cx="546758" cy="423527"/>
          </a:xfrm>
        </p:grpSpPr>
        <p:sp>
          <p:nvSpPr>
            <p:cNvPr id="246" name="Figura"/>
            <p:cNvSpPr/>
            <p:nvPr/>
          </p:nvSpPr>
          <p:spPr>
            <a:xfrm>
              <a:off x="-1" y="-1"/>
              <a:ext cx="546760" cy="42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183" y="0"/>
                  </a:lnTo>
                  <a:lnTo>
                    <a:pt x="1741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767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7" name="06"/>
            <p:cNvSpPr txBox="1"/>
            <p:nvPr/>
          </p:nvSpPr>
          <p:spPr>
            <a:xfrm>
              <a:off x="70587" y="86702"/>
              <a:ext cx="405584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06</a:t>
              </a:r>
            </a:p>
          </p:txBody>
        </p:sp>
      </p:grpSp>
      <p:grpSp>
        <p:nvGrpSpPr>
          <p:cNvPr id="251" name="Trapezoid 58"/>
          <p:cNvGrpSpPr/>
          <p:nvPr/>
        </p:nvGrpSpPr>
        <p:grpSpPr>
          <a:xfrm>
            <a:off x="4003447" y="1167457"/>
            <a:ext cx="561729" cy="486226"/>
            <a:chOff x="0" y="0"/>
            <a:chExt cx="561728" cy="486225"/>
          </a:xfrm>
        </p:grpSpPr>
        <p:sp>
          <p:nvSpPr>
            <p:cNvPr id="249" name="Figura"/>
            <p:cNvSpPr/>
            <p:nvPr/>
          </p:nvSpPr>
          <p:spPr>
            <a:xfrm>
              <a:off x="-1" y="-1"/>
              <a:ext cx="561729" cy="48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674" y="0"/>
                  </a:lnTo>
                  <a:lnTo>
                    <a:pt x="1692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0" name="05"/>
            <p:cNvSpPr txBox="1"/>
            <p:nvPr/>
          </p:nvSpPr>
          <p:spPr>
            <a:xfrm>
              <a:off x="81037" y="125785"/>
              <a:ext cx="399655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F2F2F2"/>
                  </a:solidFill>
                </a:defRPr>
              </a:lvl1pPr>
            </a:lstStyle>
            <a:p>
              <a:pPr/>
              <a:r>
                <a:t>05</a:t>
              </a:r>
            </a:p>
          </p:txBody>
        </p:sp>
      </p:grpSp>
      <p:grpSp>
        <p:nvGrpSpPr>
          <p:cNvPr id="254" name="Trapezoid 59"/>
          <p:cNvGrpSpPr/>
          <p:nvPr/>
        </p:nvGrpSpPr>
        <p:grpSpPr>
          <a:xfrm>
            <a:off x="9509060" y="726928"/>
            <a:ext cx="592317" cy="506418"/>
            <a:chOff x="0" y="0"/>
            <a:chExt cx="592315" cy="506417"/>
          </a:xfrm>
        </p:grpSpPr>
        <p:sp>
          <p:nvSpPr>
            <p:cNvPr id="252" name="Figura"/>
            <p:cNvSpPr/>
            <p:nvPr/>
          </p:nvSpPr>
          <p:spPr>
            <a:xfrm>
              <a:off x="0" y="-1"/>
              <a:ext cx="592316" cy="50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617" y="0"/>
                  </a:lnTo>
                  <a:lnTo>
                    <a:pt x="16983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A29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3" name="08"/>
            <p:cNvSpPr txBox="1"/>
            <p:nvPr/>
          </p:nvSpPr>
          <p:spPr>
            <a:xfrm>
              <a:off x="84403" y="136889"/>
              <a:ext cx="42351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08</a:t>
              </a:r>
            </a:p>
          </p:txBody>
        </p:sp>
      </p:grpSp>
      <p:grpSp>
        <p:nvGrpSpPr>
          <p:cNvPr id="257" name="Trapezoid 60"/>
          <p:cNvGrpSpPr/>
          <p:nvPr/>
        </p:nvGrpSpPr>
        <p:grpSpPr>
          <a:xfrm>
            <a:off x="7183757" y="490775"/>
            <a:ext cx="518051" cy="470469"/>
            <a:chOff x="0" y="0"/>
            <a:chExt cx="518050" cy="470467"/>
          </a:xfrm>
        </p:grpSpPr>
        <p:sp>
          <p:nvSpPr>
            <p:cNvPr id="255" name="Figura"/>
            <p:cNvSpPr/>
            <p:nvPr/>
          </p:nvSpPr>
          <p:spPr>
            <a:xfrm>
              <a:off x="-1" y="0"/>
              <a:ext cx="518051" cy="470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904" y="0"/>
                  </a:lnTo>
                  <a:lnTo>
                    <a:pt x="1669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6" name="07"/>
            <p:cNvSpPr txBox="1"/>
            <p:nvPr/>
          </p:nvSpPr>
          <p:spPr>
            <a:xfrm>
              <a:off x="78411" y="118438"/>
              <a:ext cx="36122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F2F2F2"/>
                  </a:solidFill>
                </a:defRPr>
              </a:lvl1pPr>
            </a:lstStyle>
            <a:p>
              <a:pPr/>
              <a:r>
                <a:t>07</a:t>
              </a:r>
            </a:p>
          </p:txBody>
        </p:sp>
      </p:grpSp>
      <p:sp>
        <p:nvSpPr>
          <p:cNvPr id="258" name="Rectángulo 78"/>
          <p:cNvSpPr txBox="1"/>
          <p:nvPr/>
        </p:nvSpPr>
        <p:spPr>
          <a:xfrm>
            <a:off x="42170" y="1178663"/>
            <a:ext cx="288284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800"/>
            </a:pPr>
            <a:r>
              <a:t>14 representatives and 4 observers from:</a:t>
            </a:r>
          </a:p>
          <a:p>
            <a:pPr>
              <a:defRPr sz="800"/>
            </a:pPr>
            <a:r>
              <a:t>8 – Non-Gvt (8 Business chambers &amp; Bankers association), </a:t>
            </a:r>
          </a:p>
          <a:p>
            <a:pPr>
              <a:defRPr sz="800"/>
            </a:pPr>
            <a:r>
              <a:t>4 Gvt (Ministries of Environment, Energy, Finance and  Economy),</a:t>
            </a:r>
          </a:p>
          <a:p>
            <a:pPr>
              <a:defRPr sz="800"/>
            </a:pPr>
            <a:r>
              <a:t>2 Technical experts (INECC &amp; CONAFOR)</a:t>
            </a:r>
          </a:p>
          <a:p>
            <a:pPr>
              <a:defRPr sz="800"/>
            </a:pPr>
            <a:r>
              <a:t>2 Observers (Civil Society and Academia, 2 from each)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upo 4"/>
          <p:cNvGrpSpPr/>
          <p:nvPr/>
        </p:nvGrpSpPr>
        <p:grpSpPr>
          <a:xfrm>
            <a:off x="307975" y="1472185"/>
            <a:ext cx="11115928" cy="4808085"/>
            <a:chOff x="0" y="0"/>
            <a:chExt cx="11115926" cy="4808084"/>
          </a:xfrm>
        </p:grpSpPr>
        <p:grpSp>
          <p:nvGrpSpPr>
            <p:cNvPr id="299" name="Grupo 5"/>
            <p:cNvGrpSpPr/>
            <p:nvPr/>
          </p:nvGrpSpPr>
          <p:grpSpPr>
            <a:xfrm>
              <a:off x="0" y="0"/>
              <a:ext cx="11115928" cy="4808085"/>
              <a:chOff x="0" y="0"/>
              <a:chExt cx="11115927" cy="4808084"/>
            </a:xfrm>
          </p:grpSpPr>
          <p:grpSp>
            <p:nvGrpSpPr>
              <p:cNvPr id="275" name="Grupo 9"/>
              <p:cNvGrpSpPr/>
              <p:nvPr/>
            </p:nvGrpSpPr>
            <p:grpSpPr>
              <a:xfrm>
                <a:off x="707147" y="1920836"/>
                <a:ext cx="7919098" cy="456924"/>
                <a:chOff x="0" y="0"/>
                <a:chExt cx="7919096" cy="456922"/>
              </a:xfrm>
            </p:grpSpPr>
            <p:grpSp>
              <p:nvGrpSpPr>
                <p:cNvPr id="262" name="Rectángulo 22"/>
                <p:cNvGrpSpPr/>
                <p:nvPr/>
              </p:nvGrpSpPr>
              <p:grpSpPr>
                <a:xfrm>
                  <a:off x="-1" y="-1"/>
                  <a:ext cx="1552074" cy="450811"/>
                  <a:chOff x="0" y="0"/>
                  <a:chExt cx="1552072" cy="450809"/>
                </a:xfrm>
              </p:grpSpPr>
              <p:sp>
                <p:nvSpPr>
                  <p:cNvPr id="260" name="Rectángulo"/>
                  <p:cNvSpPr/>
                  <p:nvPr/>
                </p:nvSpPr>
                <p:spPr>
                  <a:xfrm>
                    <a:off x="0" y="-1"/>
                    <a:ext cx="1552073" cy="45081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38100" dir="27000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261" name="2019"/>
                  <p:cNvSpPr txBox="1"/>
                  <p:nvPr/>
                </p:nvSpPr>
                <p:spPr>
                  <a:xfrm>
                    <a:off x="45720" y="59034"/>
                    <a:ext cx="1460633" cy="3327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spAutoFit/>
                  </a:bodyPr>
                  <a:lstStyle>
                    <a:lvl1pPr algn="ctr">
                      <a:defRPr sz="1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50800" dist="38100" dir="2700000">
                            <a:srgbClr val="000000">
                              <a:alpha val="40000"/>
                            </a:srgbClr>
                          </a:outerShdw>
                        </a:effectLst>
                      </a:defRPr>
                    </a:lvl1pPr>
                  </a:lstStyle>
                  <a:p>
                    <a:pPr/>
                    <a:r>
                      <a:t>2019</a:t>
                    </a:r>
                  </a:p>
                </p:txBody>
              </p:sp>
            </p:grpSp>
            <p:grpSp>
              <p:nvGrpSpPr>
                <p:cNvPr id="265" name="Rectángulo 23"/>
                <p:cNvGrpSpPr/>
                <p:nvPr/>
              </p:nvGrpSpPr>
              <p:grpSpPr>
                <a:xfrm>
                  <a:off x="1591755" y="-1"/>
                  <a:ext cx="1552074" cy="450811"/>
                  <a:chOff x="0" y="0"/>
                  <a:chExt cx="1552072" cy="450809"/>
                </a:xfrm>
              </p:grpSpPr>
              <p:sp>
                <p:nvSpPr>
                  <p:cNvPr id="263" name="Rectángulo"/>
                  <p:cNvSpPr/>
                  <p:nvPr/>
                </p:nvSpPr>
                <p:spPr>
                  <a:xfrm>
                    <a:off x="0" y="-1"/>
                    <a:ext cx="1552073" cy="450811"/>
                  </a:xfrm>
                  <a:prstGeom prst="rect">
                    <a:avLst/>
                  </a:prstGeom>
                  <a:solidFill>
                    <a:srgbClr val="A12345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38100" dir="27000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264" name="2020"/>
                  <p:cNvSpPr txBox="1"/>
                  <p:nvPr/>
                </p:nvSpPr>
                <p:spPr>
                  <a:xfrm>
                    <a:off x="45720" y="59034"/>
                    <a:ext cx="1460633" cy="3327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spAutoFit/>
                  </a:bodyPr>
                  <a:lstStyle>
                    <a:lvl1pPr algn="ctr">
                      <a:defRPr sz="1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50800" dist="38100" dir="2700000">
                            <a:srgbClr val="000000">
                              <a:alpha val="40000"/>
                            </a:srgbClr>
                          </a:outerShdw>
                        </a:effectLst>
                      </a:defRPr>
                    </a:lvl1pPr>
                  </a:lstStyle>
                  <a:p>
                    <a:pPr/>
                    <a:r>
                      <a:t>2020</a:t>
                    </a:r>
                  </a:p>
                </p:txBody>
              </p:sp>
            </p:grpSp>
            <p:grpSp>
              <p:nvGrpSpPr>
                <p:cNvPr id="268" name="Rectángulo 24"/>
                <p:cNvGrpSpPr/>
                <p:nvPr/>
              </p:nvGrpSpPr>
              <p:grpSpPr>
                <a:xfrm>
                  <a:off x="3183511" y="-1"/>
                  <a:ext cx="1552074" cy="450811"/>
                  <a:chOff x="0" y="0"/>
                  <a:chExt cx="1552072" cy="450809"/>
                </a:xfrm>
              </p:grpSpPr>
              <p:sp>
                <p:nvSpPr>
                  <p:cNvPr id="266" name="Rectángulo"/>
                  <p:cNvSpPr/>
                  <p:nvPr/>
                </p:nvSpPr>
                <p:spPr>
                  <a:xfrm>
                    <a:off x="0" y="-1"/>
                    <a:ext cx="1552073" cy="450811"/>
                  </a:xfrm>
                  <a:prstGeom prst="rect">
                    <a:avLst/>
                  </a:prstGeom>
                  <a:solidFill>
                    <a:srgbClr val="AC8145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38100" dir="27000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267" name="2021"/>
                  <p:cNvSpPr txBox="1"/>
                  <p:nvPr/>
                </p:nvSpPr>
                <p:spPr>
                  <a:xfrm>
                    <a:off x="45720" y="59034"/>
                    <a:ext cx="1460633" cy="3327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spAutoFit/>
                  </a:bodyPr>
                  <a:lstStyle>
                    <a:lvl1pPr algn="ctr">
                      <a:defRPr sz="1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50800" dist="38100" dir="2700000">
                            <a:srgbClr val="000000">
                              <a:alpha val="40000"/>
                            </a:srgbClr>
                          </a:outerShdw>
                        </a:effectLst>
                      </a:defRPr>
                    </a:lvl1pPr>
                  </a:lstStyle>
                  <a:p>
                    <a:pPr/>
                    <a:r>
                      <a:t>2021</a:t>
                    </a:r>
                  </a:p>
                </p:txBody>
              </p:sp>
            </p:grpSp>
            <p:grpSp>
              <p:nvGrpSpPr>
                <p:cNvPr id="271" name="Rectángulo 25"/>
                <p:cNvGrpSpPr/>
                <p:nvPr/>
              </p:nvGrpSpPr>
              <p:grpSpPr>
                <a:xfrm>
                  <a:off x="4775267" y="-1"/>
                  <a:ext cx="1552074" cy="450811"/>
                  <a:chOff x="0" y="0"/>
                  <a:chExt cx="1552072" cy="450809"/>
                </a:xfrm>
              </p:grpSpPr>
              <p:sp>
                <p:nvSpPr>
                  <p:cNvPr id="269" name="Rectángulo"/>
                  <p:cNvSpPr/>
                  <p:nvPr/>
                </p:nvSpPr>
                <p:spPr>
                  <a:xfrm>
                    <a:off x="0" y="-1"/>
                    <a:ext cx="1552073" cy="450811"/>
                  </a:xfrm>
                  <a:prstGeom prst="rect">
                    <a:avLst/>
                  </a:prstGeom>
                  <a:solidFill>
                    <a:srgbClr val="73562E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38100" dir="27000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270" name="2022"/>
                  <p:cNvSpPr txBox="1"/>
                  <p:nvPr/>
                </p:nvSpPr>
                <p:spPr>
                  <a:xfrm>
                    <a:off x="45720" y="59034"/>
                    <a:ext cx="1460633" cy="3327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spAutoFit/>
                  </a:bodyPr>
                  <a:lstStyle>
                    <a:lvl1pPr algn="ctr">
                      <a:defRPr sz="1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50800" dist="38100" dir="2700000">
                            <a:srgbClr val="000000">
                              <a:alpha val="40000"/>
                            </a:srgbClr>
                          </a:outerShdw>
                        </a:effectLst>
                      </a:defRPr>
                    </a:lvl1pPr>
                  </a:lstStyle>
                  <a:p>
                    <a:pPr/>
                    <a:r>
                      <a:t>2022</a:t>
                    </a:r>
                  </a:p>
                </p:txBody>
              </p:sp>
            </p:grpSp>
            <p:grpSp>
              <p:nvGrpSpPr>
                <p:cNvPr id="274" name="Rectángulo 26"/>
                <p:cNvGrpSpPr/>
                <p:nvPr/>
              </p:nvGrpSpPr>
              <p:grpSpPr>
                <a:xfrm>
                  <a:off x="6367023" y="6113"/>
                  <a:ext cx="1552074" cy="450810"/>
                  <a:chOff x="0" y="0"/>
                  <a:chExt cx="1552072" cy="450809"/>
                </a:xfrm>
              </p:grpSpPr>
              <p:sp>
                <p:nvSpPr>
                  <p:cNvPr id="272" name="Rectángulo"/>
                  <p:cNvSpPr/>
                  <p:nvPr/>
                </p:nvSpPr>
                <p:spPr>
                  <a:xfrm>
                    <a:off x="0" y="-1"/>
                    <a:ext cx="1552073" cy="450811"/>
                  </a:xfrm>
                  <a:prstGeom prst="rect">
                    <a:avLst/>
                  </a:prstGeom>
                  <a:solidFill>
                    <a:srgbClr val="392B17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38100" dir="27000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273" name="2023"/>
                  <p:cNvSpPr txBox="1"/>
                  <p:nvPr/>
                </p:nvSpPr>
                <p:spPr>
                  <a:xfrm>
                    <a:off x="45720" y="59034"/>
                    <a:ext cx="1460633" cy="3327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ctr">
                    <a:spAutoFit/>
                  </a:bodyPr>
                  <a:lstStyle>
                    <a:lvl1pPr algn="ctr">
                      <a:defRPr sz="1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50800" dist="38100" dir="2700000">
                            <a:srgbClr val="000000">
                              <a:alpha val="40000"/>
                            </a:srgbClr>
                          </a:outerShdw>
                        </a:effectLst>
                      </a:defRPr>
                    </a:lvl1pPr>
                  </a:lstStyle>
                  <a:p>
                    <a:pPr/>
                    <a:r>
                      <a:t>2023</a:t>
                    </a:r>
                  </a:p>
                </p:txBody>
              </p:sp>
            </p:grpSp>
          </p:grpSp>
          <p:grpSp>
            <p:nvGrpSpPr>
              <p:cNvPr id="278" name="Rectángulo: esquinas redondeadas 48"/>
              <p:cNvGrpSpPr/>
              <p:nvPr/>
            </p:nvGrpSpPr>
            <p:grpSpPr>
              <a:xfrm>
                <a:off x="6747229" y="0"/>
                <a:ext cx="3041420" cy="754897"/>
                <a:chOff x="0" y="0"/>
                <a:chExt cx="3041419" cy="754896"/>
              </a:xfrm>
            </p:grpSpPr>
            <p:sp>
              <p:nvSpPr>
                <p:cNvPr id="276" name="Rectángulo redondeado"/>
                <p:cNvSpPr/>
                <p:nvPr/>
              </p:nvSpPr>
              <p:spPr>
                <a:xfrm>
                  <a:off x="0" y="0"/>
                  <a:ext cx="3041420" cy="75489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 cap="flat">
                  <a:solidFill>
                    <a:srgbClr val="801A35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277" name="Operational Phase"/>
                <p:cNvSpPr txBox="1"/>
                <p:nvPr/>
              </p:nvSpPr>
              <p:spPr>
                <a:xfrm>
                  <a:off x="82570" y="192028"/>
                  <a:ext cx="2876279" cy="370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/>
                </a:lstStyle>
                <a:p>
                  <a:pPr/>
                  <a:r>
                    <a:t>Operational Phase</a:t>
                  </a:r>
                </a:p>
              </p:txBody>
            </p:sp>
          </p:grpSp>
          <p:sp>
            <p:nvSpPr>
              <p:cNvPr id="279" name="Abrir llave 11"/>
              <p:cNvSpPr/>
              <p:nvPr/>
            </p:nvSpPr>
            <p:spPr>
              <a:xfrm rot="5400000">
                <a:off x="8002417" y="-1581976"/>
                <a:ext cx="593507" cy="5633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5635" y="21600"/>
                      <a:pt x="10800" y="21422"/>
                      <a:pt x="10800" y="21201"/>
                    </a:cubicBezTo>
                    <a:lnTo>
                      <a:pt x="10800" y="11199"/>
                    </a:lnTo>
                    <a:cubicBezTo>
                      <a:pt x="10800" y="10978"/>
                      <a:pt x="5965" y="10800"/>
                      <a:pt x="0" y="10800"/>
                    </a:cubicBezTo>
                    <a:cubicBezTo>
                      <a:pt x="5965" y="10800"/>
                      <a:pt x="10800" y="10622"/>
                      <a:pt x="10800" y="10401"/>
                    </a:cubicBezTo>
                    <a:lnTo>
                      <a:pt x="10800" y="399"/>
                    </a:lnTo>
                    <a:cubicBezTo>
                      <a:pt x="10800" y="178"/>
                      <a:pt x="15635" y="0"/>
                      <a:pt x="21600" y="0"/>
                    </a:cubicBez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</a:p>
            </p:txBody>
          </p:sp>
          <p:grpSp>
            <p:nvGrpSpPr>
              <p:cNvPr id="282" name="Rectángulo: esquinas redondeadas 51"/>
              <p:cNvGrpSpPr/>
              <p:nvPr/>
            </p:nvGrpSpPr>
            <p:grpSpPr>
              <a:xfrm>
                <a:off x="0" y="4068944"/>
                <a:ext cx="2351468" cy="739141"/>
                <a:chOff x="0" y="0"/>
                <a:chExt cx="2351467" cy="739140"/>
              </a:xfrm>
            </p:grpSpPr>
            <p:sp>
              <p:nvSpPr>
                <p:cNvPr id="280" name="Rectángulo redondeado"/>
                <p:cNvSpPr/>
                <p:nvPr/>
              </p:nvSpPr>
              <p:spPr>
                <a:xfrm>
                  <a:off x="0" y="12272"/>
                  <a:ext cx="2351468" cy="71459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 cap="flat">
                  <a:solidFill>
                    <a:srgbClr val="801A35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281" name="ETS Pilot Phase REGULATION…"/>
                <p:cNvSpPr txBox="1"/>
                <p:nvPr/>
              </p:nvSpPr>
              <p:spPr>
                <a:xfrm>
                  <a:off x="80603" y="0"/>
                  <a:ext cx="2190261" cy="7391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b="1" sz="1400">
                      <a:solidFill>
                        <a:srgbClr val="FF0000"/>
                      </a:solidFill>
                    </a:defRPr>
                  </a:pPr>
                  <a:r>
                    <a:t>ETS Pilot Phase REGULATION</a:t>
                  </a:r>
                </a:p>
                <a:p>
                  <a:pPr algn="ctr">
                    <a:defRPr b="1" sz="1400">
                      <a:solidFill>
                        <a:srgbClr val="FF0000"/>
                      </a:solidFill>
                    </a:defRPr>
                  </a:pPr>
                  <a:r>
                    <a:t>(October 1, 2019)</a:t>
                  </a:r>
                </a:p>
              </p:txBody>
            </p:sp>
          </p:grpSp>
          <p:sp>
            <p:nvSpPr>
              <p:cNvPr id="283" name="Conector: angular 52"/>
              <p:cNvSpPr/>
              <p:nvPr/>
            </p:nvSpPr>
            <p:spPr>
              <a:xfrm rot="5400000">
                <a:off x="684020" y="2927629"/>
                <a:ext cx="1657965" cy="580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0800" y="0"/>
                    </a:lnTo>
                    <a:lnTo>
                      <a:pt x="1080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" name="Abrir llave 14"/>
              <p:cNvSpPr/>
              <p:nvPr/>
            </p:nvSpPr>
            <p:spPr>
              <a:xfrm rot="5400000">
                <a:off x="4408872" y="-782642"/>
                <a:ext cx="593507" cy="4737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5635" y="21600"/>
                      <a:pt x="10800" y="21388"/>
                      <a:pt x="10800" y="21126"/>
                    </a:cubicBezTo>
                    <a:lnTo>
                      <a:pt x="10800" y="11318"/>
                    </a:lnTo>
                    <a:cubicBezTo>
                      <a:pt x="10800" y="11056"/>
                      <a:pt x="5965" y="10843"/>
                      <a:pt x="0" y="10843"/>
                    </a:cubicBezTo>
                    <a:cubicBezTo>
                      <a:pt x="5965" y="10843"/>
                      <a:pt x="10800" y="10631"/>
                      <a:pt x="10800" y="10369"/>
                    </a:cubicBezTo>
                    <a:lnTo>
                      <a:pt x="10800" y="474"/>
                    </a:lnTo>
                    <a:cubicBezTo>
                      <a:pt x="10800" y="212"/>
                      <a:pt x="15635" y="0"/>
                      <a:pt x="21600" y="0"/>
                    </a:cubicBez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</a:p>
            </p:txBody>
          </p:sp>
          <p:grpSp>
            <p:nvGrpSpPr>
              <p:cNvPr id="287" name="Rectángulo: esquinas redondeadas 54"/>
              <p:cNvGrpSpPr/>
              <p:nvPr/>
            </p:nvGrpSpPr>
            <p:grpSpPr>
              <a:xfrm>
                <a:off x="3727785" y="8289"/>
                <a:ext cx="2012963" cy="718349"/>
                <a:chOff x="0" y="0"/>
                <a:chExt cx="2012962" cy="718347"/>
              </a:xfrm>
            </p:grpSpPr>
            <p:sp>
              <p:nvSpPr>
                <p:cNvPr id="285" name="Rectángulo redondeado"/>
                <p:cNvSpPr/>
                <p:nvPr/>
              </p:nvSpPr>
              <p:spPr>
                <a:xfrm>
                  <a:off x="0" y="0"/>
                  <a:ext cx="2012963" cy="7183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 cap="flat">
                  <a:solidFill>
                    <a:srgbClr val="801A35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286" name="Pilot Phase"/>
                <p:cNvSpPr txBox="1"/>
                <p:nvPr/>
              </p:nvSpPr>
              <p:spPr>
                <a:xfrm>
                  <a:off x="80786" y="173753"/>
                  <a:ext cx="1851390" cy="3708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>
                      <a:solidFill>
                        <a:srgbClr val="171109"/>
                      </a:solidFill>
                    </a:defRPr>
                  </a:lvl1pPr>
                </a:lstStyle>
                <a:p>
                  <a:pPr/>
                  <a:r>
                    <a:t>Pilot Phase</a:t>
                  </a:r>
                </a:p>
              </p:txBody>
            </p:sp>
          </p:grpSp>
          <p:grpSp>
            <p:nvGrpSpPr>
              <p:cNvPr id="290" name="Rectángulo: esquinas redondeadas 60"/>
              <p:cNvGrpSpPr/>
              <p:nvPr/>
            </p:nvGrpSpPr>
            <p:grpSpPr>
              <a:xfrm>
                <a:off x="6498632" y="4064017"/>
                <a:ext cx="2162615" cy="731796"/>
                <a:chOff x="0" y="0"/>
                <a:chExt cx="2162614" cy="731795"/>
              </a:xfrm>
            </p:grpSpPr>
            <p:sp>
              <p:nvSpPr>
                <p:cNvPr id="288" name="Rectángulo redondeado"/>
                <p:cNvSpPr/>
                <p:nvPr/>
              </p:nvSpPr>
              <p:spPr>
                <a:xfrm>
                  <a:off x="0" y="0"/>
                  <a:ext cx="2162615" cy="7317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FCAAE"/>
                </a:solidFill>
                <a:ln w="1905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="1" sz="1400">
                      <a:solidFill>
                        <a:srgbClr val="171109"/>
                      </a:solidFill>
                    </a:defRPr>
                  </a:pPr>
                </a:p>
              </p:txBody>
            </p:sp>
            <p:sp>
              <p:nvSpPr>
                <p:cNvPr id="289" name="Operational Phase Regulation"/>
                <p:cNvSpPr txBox="1"/>
                <p:nvPr/>
              </p:nvSpPr>
              <p:spPr>
                <a:xfrm>
                  <a:off x="81442" y="104277"/>
                  <a:ext cx="1999730" cy="523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b="1" sz="1400">
                      <a:solidFill>
                        <a:srgbClr val="171109"/>
                      </a:solidFill>
                    </a:defRPr>
                  </a:lvl1pPr>
                </a:lstStyle>
                <a:p>
                  <a:pPr/>
                  <a:r>
                    <a:t>Operational Phase Regulation</a:t>
                  </a:r>
                </a:p>
              </p:txBody>
            </p:sp>
          </p:grpSp>
          <p:sp>
            <p:nvSpPr>
              <p:cNvPr id="291" name="Conector: angular 62"/>
              <p:cNvSpPr/>
              <p:nvPr/>
            </p:nvSpPr>
            <p:spPr>
              <a:xfrm flipH="1" rot="16200000">
                <a:off x="5029713" y="2937544"/>
                <a:ext cx="1881939" cy="1012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94" name="Rectángulo: esquinas redondeadas 67"/>
              <p:cNvGrpSpPr/>
              <p:nvPr/>
            </p:nvGrpSpPr>
            <p:grpSpPr>
              <a:xfrm>
                <a:off x="2942256" y="3111383"/>
                <a:ext cx="1896808" cy="558058"/>
                <a:chOff x="0" y="0"/>
                <a:chExt cx="1896807" cy="558056"/>
              </a:xfrm>
            </p:grpSpPr>
            <p:sp>
              <p:nvSpPr>
                <p:cNvPr id="292" name="Rectángulo redondeado"/>
                <p:cNvSpPr/>
                <p:nvPr/>
              </p:nvSpPr>
              <p:spPr>
                <a:xfrm>
                  <a:off x="0" y="0"/>
                  <a:ext cx="1896808" cy="55805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 cap="flat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293" name="EVALUATION"/>
                <p:cNvSpPr txBox="1"/>
                <p:nvPr/>
              </p:nvSpPr>
              <p:spPr>
                <a:xfrm>
                  <a:off x="72961" y="125357"/>
                  <a:ext cx="1750885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b="1" sz="1400"/>
                  </a:lvl1pPr>
                </a:lstStyle>
                <a:p>
                  <a:pPr/>
                  <a:r>
                    <a:t>EVALUATION</a:t>
                  </a:r>
                </a:p>
              </p:txBody>
            </p:sp>
          </p:grpSp>
          <p:sp>
            <p:nvSpPr>
              <p:cNvPr id="295" name="Abrir llave 20"/>
              <p:cNvSpPr/>
              <p:nvPr/>
            </p:nvSpPr>
            <p:spPr>
              <a:xfrm rot="16200000">
                <a:off x="6092985" y="1895253"/>
                <a:ext cx="330935" cy="1552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5635" y="21600"/>
                      <a:pt x="10800" y="21239"/>
                      <a:pt x="10800" y="20793"/>
                    </a:cubicBezTo>
                    <a:lnTo>
                      <a:pt x="10800" y="11525"/>
                    </a:lnTo>
                    <a:cubicBezTo>
                      <a:pt x="10800" y="11079"/>
                      <a:pt x="5965" y="10718"/>
                      <a:pt x="0" y="10718"/>
                    </a:cubicBezTo>
                    <a:cubicBezTo>
                      <a:pt x="5965" y="10718"/>
                      <a:pt x="10800" y="10357"/>
                      <a:pt x="10800" y="9911"/>
                    </a:cubicBezTo>
                    <a:lnTo>
                      <a:pt x="10800" y="807"/>
                    </a:lnTo>
                    <a:cubicBezTo>
                      <a:pt x="10800" y="361"/>
                      <a:pt x="15635" y="0"/>
                      <a:pt x="21600" y="0"/>
                    </a:cubicBez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</a:p>
            </p:txBody>
          </p:sp>
          <p:grpSp>
            <p:nvGrpSpPr>
              <p:cNvPr id="298" name="Rectángulo: esquinas redondeadas 54"/>
              <p:cNvGrpSpPr/>
              <p:nvPr/>
            </p:nvGrpSpPr>
            <p:grpSpPr>
              <a:xfrm>
                <a:off x="5534725" y="3064504"/>
                <a:ext cx="1447453" cy="691986"/>
                <a:chOff x="0" y="0"/>
                <a:chExt cx="1447452" cy="691984"/>
              </a:xfrm>
            </p:grpSpPr>
            <p:sp>
              <p:nvSpPr>
                <p:cNvPr id="296" name="Rectángulo redondeado"/>
                <p:cNvSpPr/>
                <p:nvPr/>
              </p:nvSpPr>
              <p:spPr>
                <a:xfrm>
                  <a:off x="0" y="0"/>
                  <a:ext cx="1447453" cy="6919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 cap="flat">
                  <a:solidFill>
                    <a:srgbClr val="801A35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297" name="Transition year"/>
                <p:cNvSpPr txBox="1"/>
                <p:nvPr/>
              </p:nvSpPr>
              <p:spPr>
                <a:xfrm>
                  <a:off x="79499" y="20871"/>
                  <a:ext cx="1288454" cy="650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>
                      <a:solidFill>
                        <a:srgbClr val="171109"/>
                      </a:solidFill>
                    </a:defRPr>
                  </a:lvl1pPr>
                </a:lstStyle>
                <a:p>
                  <a:pPr/>
                  <a:r>
                    <a:t>Transition year</a:t>
                  </a:r>
                </a:p>
              </p:txBody>
            </p:sp>
          </p:grpSp>
        </p:grpSp>
        <p:sp>
          <p:nvSpPr>
            <p:cNvPr id="300" name="Abrir llave 6"/>
            <p:cNvSpPr/>
            <p:nvPr/>
          </p:nvSpPr>
          <p:spPr>
            <a:xfrm rot="16200000">
              <a:off x="3705349" y="1096462"/>
              <a:ext cx="330935" cy="314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1422"/>
                    <a:pt x="10800" y="21202"/>
                  </a:cubicBezTo>
                  <a:lnTo>
                    <a:pt x="10800" y="11116"/>
                  </a:lnTo>
                  <a:cubicBezTo>
                    <a:pt x="10800" y="10896"/>
                    <a:pt x="5965" y="10718"/>
                    <a:pt x="0" y="10718"/>
                  </a:cubicBezTo>
                  <a:cubicBezTo>
                    <a:pt x="5965" y="10718"/>
                    <a:pt x="10800" y="10540"/>
                    <a:pt x="10800" y="10320"/>
                  </a:cubicBezTo>
                  <a:lnTo>
                    <a:pt x="10800" y="398"/>
                  </a:lnTo>
                  <a:cubicBezTo>
                    <a:pt x="10800" y="178"/>
                    <a:pt x="15635" y="0"/>
                    <a:pt x="21600" y="0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</a:p>
          </p:txBody>
        </p:sp>
        <p:grpSp>
          <p:nvGrpSpPr>
            <p:cNvPr id="303" name="Rectángulo 7"/>
            <p:cNvGrpSpPr/>
            <p:nvPr/>
          </p:nvGrpSpPr>
          <p:grpSpPr>
            <a:xfrm>
              <a:off x="9563851" y="1915473"/>
              <a:ext cx="1552075" cy="450810"/>
              <a:chOff x="0" y="0"/>
              <a:chExt cx="1552074" cy="450809"/>
            </a:xfrm>
          </p:grpSpPr>
          <p:sp>
            <p:nvSpPr>
              <p:cNvPr id="301" name="Rectángulo"/>
              <p:cNvSpPr/>
              <p:nvPr/>
            </p:nvSpPr>
            <p:spPr>
              <a:xfrm>
                <a:off x="-1" y="-1"/>
                <a:ext cx="1552076" cy="450811"/>
              </a:xfrm>
              <a:prstGeom prst="rect">
                <a:avLst/>
              </a:prstGeom>
              <a:solidFill>
                <a:srgbClr val="73562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302" name="2030"/>
              <p:cNvSpPr txBox="1"/>
              <p:nvPr/>
            </p:nvSpPr>
            <p:spPr>
              <a:xfrm>
                <a:off x="45719" y="59034"/>
                <a:ext cx="1460636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  <a:effectLst>
                      <a:outerShdw sx="100000" sy="100000" kx="0" ky="0" algn="b" rotWithShape="0" blurRad="50800" dist="38100" dir="2700000">
                        <a:srgbClr val="000000">
                          <a:alpha val="40000"/>
                        </a:srgbClr>
                      </a:outerShdw>
                    </a:effectLst>
                  </a:defRPr>
                </a:lvl1pPr>
              </a:lstStyle>
              <a:p>
                <a:pPr/>
                <a:r>
                  <a:t>2030</a:t>
                </a:r>
              </a:p>
            </p:txBody>
          </p:sp>
        </p:grpSp>
        <p:sp>
          <p:nvSpPr>
            <p:cNvPr id="304" name="Flecha derecha 2"/>
            <p:cNvSpPr/>
            <p:nvPr/>
          </p:nvSpPr>
          <p:spPr>
            <a:xfrm>
              <a:off x="8689458" y="2037407"/>
              <a:ext cx="829111" cy="2471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8" name="Rectángulo: esquinas redondeadas 51"/>
          <p:cNvGrpSpPr/>
          <p:nvPr/>
        </p:nvGrpSpPr>
        <p:grpSpPr>
          <a:xfrm>
            <a:off x="2872590" y="5553402"/>
            <a:ext cx="2351468" cy="714597"/>
            <a:chOff x="0" y="0"/>
            <a:chExt cx="2351466" cy="714596"/>
          </a:xfrm>
        </p:grpSpPr>
        <p:sp>
          <p:nvSpPr>
            <p:cNvPr id="306" name="Rectángulo redondeado"/>
            <p:cNvSpPr/>
            <p:nvPr/>
          </p:nvSpPr>
          <p:spPr>
            <a:xfrm>
              <a:off x="0" y="0"/>
              <a:ext cx="2351467" cy="7145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>
              <a:solidFill>
                <a:srgbClr val="801A3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07" name="CAP &amp; Allocation Plan…"/>
            <p:cNvSpPr txBox="1"/>
            <p:nvPr/>
          </p:nvSpPr>
          <p:spPr>
            <a:xfrm>
              <a:off x="80603" y="95678"/>
              <a:ext cx="219026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1400">
                  <a:solidFill>
                    <a:srgbClr val="FF0000"/>
                  </a:solidFill>
                </a:defRPr>
              </a:pPr>
              <a:r>
                <a:t>CAP &amp; Allocation Plan</a:t>
              </a:r>
            </a:p>
            <a:p>
              <a:pPr algn="ctr">
                <a:defRPr b="1" sz="1400">
                  <a:solidFill>
                    <a:srgbClr val="FF0000"/>
                  </a:solidFill>
                </a:defRPr>
              </a:pPr>
              <a:r>
                <a:t>(November 27, 2019)</a:t>
              </a:r>
            </a:p>
          </p:txBody>
        </p:sp>
      </p:grpSp>
      <p:sp>
        <p:nvSpPr>
          <p:cNvPr id="309" name="Conector: angular 52"/>
          <p:cNvSpPr/>
          <p:nvPr/>
        </p:nvSpPr>
        <p:spPr>
          <a:xfrm flipH="1" rot="16200000">
            <a:off x="1917293" y="4313056"/>
            <a:ext cx="1654670" cy="791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8575">
            <a:solidFill>
              <a:schemeClr val="accent2"/>
            </a:solidFill>
            <a:miter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0" name="Título 2"/>
          <p:cNvSpPr txBox="1"/>
          <p:nvPr/>
        </p:nvSpPr>
        <p:spPr>
          <a:xfrm>
            <a:off x="4092333" y="139684"/>
            <a:ext cx="805394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lnSpc>
                <a:spcPct val="90000"/>
              </a:lnSpc>
              <a:defRPr sz="3200">
                <a:solidFill>
                  <a:srgbClr val="801A3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ETS Timeline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ítulo 3"/>
          <p:cNvSpPr txBox="1"/>
          <p:nvPr>
            <p:ph type="title"/>
          </p:nvPr>
        </p:nvSpPr>
        <p:spPr>
          <a:xfrm>
            <a:off x="1589312" y="3787535"/>
            <a:ext cx="9013374" cy="1265465"/>
          </a:xfrm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  <p:sp>
        <p:nvSpPr>
          <p:cNvPr id="313" name="Rectángulo redondeado 2"/>
          <p:cNvSpPr txBox="1"/>
          <p:nvPr/>
        </p:nvSpPr>
        <p:spPr>
          <a:xfrm>
            <a:off x="928581" y="4595201"/>
            <a:ext cx="10334837" cy="216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600">
                <a:solidFill>
                  <a:schemeClr val="accent2"/>
                </a:solidFill>
              </a:defRPr>
            </a:pPr>
          </a:p>
          <a:p>
            <a:pPr algn="ctr">
              <a:defRPr sz="1600">
                <a:solidFill>
                  <a:srgbClr val="FFFFFF"/>
                </a:solidFill>
              </a:defRPr>
            </a:pPr>
            <a:r>
              <a:t>mexico.ets@semarnat.gob.mx</a:t>
            </a:r>
          </a:p>
          <a:p>
            <a:pPr algn="ctr">
              <a:defRPr sz="1600">
                <a:solidFill>
                  <a:schemeClr val="accent2"/>
                </a:solidFill>
              </a:defRPr>
            </a:pPr>
          </a:p>
          <a:p>
            <a:pPr algn="ctr">
              <a:defRPr sz="1600">
                <a:solidFill>
                  <a:schemeClr val="accent2"/>
                </a:solidFill>
              </a:defRPr>
            </a:pPr>
            <a:r>
              <a:t>www.semarnat.gob.mx </a:t>
            </a:r>
            <a:endParaRPr>
              <a:solidFill>
                <a:srgbClr val="FFFFFF"/>
              </a:solidFill>
            </a:endParaRPr>
          </a:p>
          <a:p>
            <a:pPr algn="ctr">
              <a:defRPr sz="1600">
                <a:solidFill>
                  <a:schemeClr val="accent2"/>
                </a:solidFill>
              </a:defRPr>
            </a:pPr>
            <a:r>
              <a:t> </a:t>
            </a:r>
            <a:endParaRPr>
              <a:solidFill>
                <a:srgbClr val="FFFFFF"/>
              </a:solidFill>
            </a:endParaRPr>
          </a:p>
          <a:p>
            <a:pPr algn="ctr">
              <a:defRPr sz="1600">
                <a:solidFill>
                  <a:schemeClr val="accent2"/>
                </a:solidFill>
              </a:defRPr>
            </a:pPr>
            <a:r>
              <a:t>https://cambioclimatico.gob.mx </a:t>
            </a:r>
            <a:endParaRPr>
              <a:solidFill>
                <a:srgbClr val="FFFFFF"/>
              </a:solidFill>
            </a:endParaRPr>
          </a:p>
          <a:p>
            <a:pPr algn="ctr">
              <a:defRPr sz="900">
                <a:solidFill>
                  <a:schemeClr val="accent2"/>
                </a:solidFill>
              </a:defRPr>
            </a:pPr>
          </a:p>
          <a:p>
            <a:pPr algn="ctr">
              <a:defRPr sz="1600">
                <a:solidFill>
                  <a:schemeClr val="accent2"/>
                </a:solidFill>
              </a:defRPr>
            </a:pPr>
            <a:r>
              <a:t>https://www.gob.mx/semarnat/acciones-y-programas/programa-de-prueba-del-sistema-de-comercio-de-emisiones-179414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edioAmbiente Wide">
  <a:themeElements>
    <a:clrScheme name="MedioAmbiente W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72B54"/>
      </a:accent1>
      <a:accent2>
        <a:srgbClr val="C9A778"/>
      </a:accent2>
      <a:accent3>
        <a:srgbClr val="E791A8"/>
      </a:accent3>
      <a:accent4>
        <a:srgbClr val="93D07C"/>
      </a:accent4>
      <a:accent5>
        <a:srgbClr val="4AB5C4"/>
      </a:accent5>
      <a:accent6>
        <a:srgbClr val="0989B1"/>
      </a:accent6>
      <a:hlink>
        <a:srgbClr val="0000FF"/>
      </a:hlink>
      <a:folHlink>
        <a:srgbClr val="FF00FF"/>
      </a:folHlink>
    </a:clrScheme>
    <a:fontScheme name="MedioAmbiente Wid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edioAmbiente W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edioAmbiente Wide">
  <a:themeElements>
    <a:clrScheme name="MedioAmbiente W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72B54"/>
      </a:accent1>
      <a:accent2>
        <a:srgbClr val="C9A778"/>
      </a:accent2>
      <a:accent3>
        <a:srgbClr val="E791A8"/>
      </a:accent3>
      <a:accent4>
        <a:srgbClr val="93D07C"/>
      </a:accent4>
      <a:accent5>
        <a:srgbClr val="4AB5C4"/>
      </a:accent5>
      <a:accent6>
        <a:srgbClr val="0989B1"/>
      </a:accent6>
      <a:hlink>
        <a:srgbClr val="0000FF"/>
      </a:hlink>
      <a:folHlink>
        <a:srgbClr val="FF00FF"/>
      </a:folHlink>
    </a:clrScheme>
    <a:fontScheme name="MedioAmbiente Wid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edioAmbiente W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