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8" r:id="rId5"/>
  </p:sldMasterIdLst>
  <p:notesMasterIdLst>
    <p:notesMasterId r:id="rId9"/>
  </p:notesMasterIdLst>
  <p:sldIdLst>
    <p:sldId id="295" r:id="rId6"/>
    <p:sldId id="464" r:id="rId7"/>
    <p:sldId id="4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73E"/>
    <a:srgbClr val="0193D7"/>
    <a:srgbClr val="FFC600"/>
    <a:srgbClr val="4CA950"/>
    <a:srgbClr val="1A5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0313" autoAdjust="0"/>
  </p:normalViewPr>
  <p:slideViewPr>
    <p:cSldViewPr snapToGrid="0">
      <p:cViewPr varScale="1">
        <p:scale>
          <a:sx n="77" d="100"/>
          <a:sy n="77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gie  Comstock" userId="cc041aa0-7318-4473-bc8c-f34231ba5b10" providerId="ADAL" clId="{3D89DF99-B6D2-4683-8467-5C3888F21328}"/>
    <pc:docChg chg="delSld modSld">
      <pc:chgData name="Maggie  Comstock" userId="cc041aa0-7318-4473-bc8c-f34231ba5b10" providerId="ADAL" clId="{3D89DF99-B6D2-4683-8467-5C3888F21328}" dt="2020-05-19T13:50:03.228" v="5" actId="20577"/>
      <pc:docMkLst>
        <pc:docMk/>
      </pc:docMkLst>
      <pc:sldChg chg="modSp mod">
        <pc:chgData name="Maggie  Comstock" userId="cc041aa0-7318-4473-bc8c-f34231ba5b10" providerId="ADAL" clId="{3D89DF99-B6D2-4683-8467-5C3888F21328}" dt="2020-05-19T13:50:03.228" v="5" actId="20577"/>
        <pc:sldMkLst>
          <pc:docMk/>
          <pc:sldMk cId="2324884419" sldId="458"/>
        </pc:sldMkLst>
        <pc:spChg chg="mod">
          <ac:chgData name="Maggie  Comstock" userId="cc041aa0-7318-4473-bc8c-f34231ba5b10" providerId="ADAL" clId="{3D89DF99-B6D2-4683-8467-5C3888F21328}" dt="2020-05-19T13:50:03.228" v="5" actId="20577"/>
          <ac:spMkLst>
            <pc:docMk/>
            <pc:sldMk cId="2324884419" sldId="458"/>
            <ac:spMk id="8" creationId="{425A3A3F-2AF7-4EC1-9221-067A289934D7}"/>
          </ac:spMkLst>
        </pc:spChg>
        <pc:cxnChg chg="mod">
          <ac:chgData name="Maggie  Comstock" userId="cc041aa0-7318-4473-bc8c-f34231ba5b10" providerId="ADAL" clId="{3D89DF99-B6D2-4683-8467-5C3888F21328}" dt="2020-05-19T12:34:48.448" v="2" actId="14100"/>
          <ac:cxnSpMkLst>
            <pc:docMk/>
            <pc:sldMk cId="2324884419" sldId="458"/>
            <ac:cxnSpMk id="10" creationId="{2125B948-994B-4A9F-A1D3-10742F1FCEC0}"/>
          </ac:cxnSpMkLst>
        </pc:cxnChg>
      </pc:sldChg>
      <pc:sldChg chg="del">
        <pc:chgData name="Maggie  Comstock" userId="cc041aa0-7318-4473-bc8c-f34231ba5b10" providerId="ADAL" clId="{3D89DF99-B6D2-4683-8467-5C3888F21328}" dt="2020-05-18T12:38:04.065" v="0" actId="47"/>
        <pc:sldMkLst>
          <pc:docMk/>
          <pc:sldMk cId="3404654492" sldId="463"/>
        </pc:sldMkLst>
      </pc:sldChg>
      <pc:sldMasterChg chg="delSldLayout">
        <pc:chgData name="Maggie  Comstock" userId="cc041aa0-7318-4473-bc8c-f34231ba5b10" providerId="ADAL" clId="{3D89DF99-B6D2-4683-8467-5C3888F21328}" dt="2020-05-18T12:38:04.065" v="0" actId="47"/>
        <pc:sldMasterMkLst>
          <pc:docMk/>
          <pc:sldMasterMk cId="1118482826" sldId="2147483688"/>
        </pc:sldMasterMkLst>
        <pc:sldLayoutChg chg="del">
          <pc:chgData name="Maggie  Comstock" userId="cc041aa0-7318-4473-bc8c-f34231ba5b10" providerId="ADAL" clId="{3D89DF99-B6D2-4683-8467-5C3888F21328}" dt="2020-05-18T12:38:04.065" v="0" actId="47"/>
          <pc:sldLayoutMkLst>
            <pc:docMk/>
            <pc:sldMasterMk cId="1118482826" sldId="2147483688"/>
            <pc:sldLayoutMk cId="3764043333" sldId="214748370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67E71-98AA-48BE-80A7-E8A58D10C3D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A4972-46AE-4F2E-90E4-94AF06E0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9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0BC94-DDBB-469B-8FA6-0E666E1235E9}" type="slidenum"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3842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 for including nature in both carbon markets and carbon taxes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71061-0FB3-CF49-8837-60367F9325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2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BC5F-C2CD-49C5-91C4-7A4DAEC5B4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9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9E07-1D14-8843-A037-0954D9AF837E}" type="datetime1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EB-1569-0D4E-86C7-5477DFAA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29FB-FD15-1842-A826-8CECC69C3048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EB-1569-0D4E-86C7-5477DFAA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7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347-9D72-A54D-B60D-6B3897921EE0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EB-1569-0D4E-86C7-5477DFAA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2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9955-1D13-E745-B89A-56CDC24A4184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EB-1569-0D4E-86C7-5477DFAA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85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869951" y="1149350"/>
            <a:ext cx="10452100" cy="2317750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309555">
              <a:lnSpc>
                <a:spcPct val="100000"/>
              </a:lnSpc>
              <a:defRPr sz="435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9951" y="3530600"/>
            <a:ext cx="10452100" cy="793750"/>
          </a:xfrm>
          <a:prstGeom prst="rect">
            <a:avLst/>
          </a:prstGeom>
        </p:spPr>
        <p:txBody>
          <a:bodyPr lIns="25400" tIns="25400" rIns="25400" bIns="25400"/>
          <a:lstStyle>
            <a:lvl1pPr marL="0" indent="0" algn="ctr" defTabSz="3095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3095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3095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3095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3095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6677" y="6546851"/>
            <a:ext cx="185948" cy="189796"/>
          </a:xfrm>
          <a:prstGeom prst="rect">
            <a:avLst/>
          </a:prstGeom>
        </p:spPr>
        <p:txBody>
          <a:bodyPr lIns="25400" tIns="25400" rIns="25400" bIns="25400" anchor="t"/>
          <a:lstStyle>
            <a:lvl1pPr algn="ctr" defTabSz="309555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8615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494E-3DE3-254C-8C51-5949FC634A83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EB-1569-0D4E-86C7-5477DFAA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7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DBEC-92C0-2F43-BA43-71961B3CE8FB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EB-1569-0D4E-86C7-5477DFAA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5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C669-56CF-444A-AB07-B33C640FD94B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EB-1569-0D4E-86C7-5477DFAA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3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0C5B-83EF-2D4E-96DE-C748A695FF8C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EB-1569-0D4E-86C7-5477DFAA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3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59BD-F83C-6A4B-B9FA-7AFE3E90BF97}" type="datetime1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EB-1569-0D4E-86C7-5477DFAA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6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A18-F31B-5148-9A1E-C61911BFF13F}" type="datetime1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EB-1569-0D4E-86C7-5477DFAA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9E07-1D14-8843-A037-0954D9AF837E}" type="datetime1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EB-1569-0D4E-86C7-5477DFAA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0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FA32-C8D9-764B-B542-C31FD1F1CC2F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EB-1569-0D4E-86C7-5477DFAA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65659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-150" baseline="0">
          <a:ln>
            <a:noFill/>
          </a:ln>
          <a:solidFill>
            <a:srgbClr val="F89321"/>
          </a:solidFill>
          <a:uFillTx/>
          <a:latin typeface="+mj-lt"/>
          <a:ea typeface="+mj-ea"/>
          <a:cs typeface="+mj-cs"/>
          <a:sym typeface="Proxima Nova ExCn Bold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-150" baseline="0">
          <a:ln>
            <a:noFill/>
          </a:ln>
          <a:solidFill>
            <a:srgbClr val="F89321"/>
          </a:solidFill>
          <a:uFillTx/>
          <a:latin typeface="+mj-lt"/>
          <a:ea typeface="+mj-ea"/>
          <a:cs typeface="+mj-cs"/>
          <a:sym typeface="Proxima Nova ExCn Bold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-150" baseline="0">
          <a:ln>
            <a:noFill/>
          </a:ln>
          <a:solidFill>
            <a:srgbClr val="F89321"/>
          </a:solidFill>
          <a:uFillTx/>
          <a:latin typeface="+mj-lt"/>
          <a:ea typeface="+mj-ea"/>
          <a:cs typeface="+mj-cs"/>
          <a:sym typeface="Proxima Nova ExCn Bold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-150" baseline="0">
          <a:ln>
            <a:noFill/>
          </a:ln>
          <a:solidFill>
            <a:srgbClr val="F89321"/>
          </a:solidFill>
          <a:uFillTx/>
          <a:latin typeface="+mj-lt"/>
          <a:ea typeface="+mj-ea"/>
          <a:cs typeface="+mj-cs"/>
          <a:sym typeface="Proxima Nova ExCn Bold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-150" baseline="0">
          <a:ln>
            <a:noFill/>
          </a:ln>
          <a:solidFill>
            <a:srgbClr val="F89321"/>
          </a:solidFill>
          <a:uFillTx/>
          <a:latin typeface="+mj-lt"/>
          <a:ea typeface="+mj-ea"/>
          <a:cs typeface="+mj-cs"/>
          <a:sym typeface="Proxima Nova ExCn Bold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-150" baseline="0">
          <a:ln>
            <a:noFill/>
          </a:ln>
          <a:solidFill>
            <a:srgbClr val="F89321"/>
          </a:solidFill>
          <a:uFillTx/>
          <a:latin typeface="+mj-lt"/>
          <a:ea typeface="+mj-ea"/>
          <a:cs typeface="+mj-cs"/>
          <a:sym typeface="Proxima Nova ExCn Bold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-150" baseline="0">
          <a:ln>
            <a:noFill/>
          </a:ln>
          <a:solidFill>
            <a:srgbClr val="F89321"/>
          </a:solidFill>
          <a:uFillTx/>
          <a:latin typeface="+mj-lt"/>
          <a:ea typeface="+mj-ea"/>
          <a:cs typeface="+mj-cs"/>
          <a:sym typeface="Proxima Nova ExCn Bold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-150" baseline="0">
          <a:ln>
            <a:noFill/>
          </a:ln>
          <a:solidFill>
            <a:srgbClr val="F89321"/>
          </a:solidFill>
          <a:uFillTx/>
          <a:latin typeface="+mj-lt"/>
          <a:ea typeface="+mj-ea"/>
          <a:cs typeface="+mj-cs"/>
          <a:sym typeface="Proxima Nova ExCn Bold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-150" baseline="0">
          <a:ln>
            <a:noFill/>
          </a:ln>
          <a:solidFill>
            <a:srgbClr val="F89321"/>
          </a:solidFill>
          <a:uFillTx/>
          <a:latin typeface="+mj-lt"/>
          <a:ea typeface="+mj-ea"/>
          <a:cs typeface="+mj-cs"/>
          <a:sym typeface="Proxima Nova ExCn Bold"/>
        </a:defRPr>
      </a:lvl9pPr>
    </p:titleStyle>
    <p:bodyStyle>
      <a:lvl1pPr marL="561730" marR="0" indent="-561730" algn="l" defTabSz="82550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65656"/>
          </a:solidFill>
          <a:uFillTx/>
          <a:latin typeface="Proxima Nova Regular"/>
          <a:ea typeface="Proxima Nova Regular"/>
          <a:cs typeface="Proxima Nova Regular"/>
          <a:sym typeface="Proxima Nova Regular"/>
        </a:defRPr>
      </a:lvl1pPr>
      <a:lvl2pPr marL="1196730" marR="0" indent="-561730" algn="l" defTabSz="82550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65656"/>
          </a:solidFill>
          <a:uFillTx/>
          <a:latin typeface="Proxima Nova Regular"/>
          <a:ea typeface="Proxima Nova Regular"/>
          <a:cs typeface="Proxima Nova Regular"/>
          <a:sym typeface="Proxima Nova Regular"/>
        </a:defRPr>
      </a:lvl2pPr>
      <a:lvl3pPr marL="1831730" marR="0" indent="-561730" algn="l" defTabSz="82550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65656"/>
          </a:solidFill>
          <a:uFillTx/>
          <a:latin typeface="Proxima Nova Regular"/>
          <a:ea typeface="Proxima Nova Regular"/>
          <a:cs typeface="Proxima Nova Regular"/>
          <a:sym typeface="Proxima Nova Regular"/>
        </a:defRPr>
      </a:lvl3pPr>
      <a:lvl4pPr marL="2466730" marR="0" indent="-561730" algn="l" defTabSz="82550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65656"/>
          </a:solidFill>
          <a:uFillTx/>
          <a:latin typeface="Proxima Nova Regular"/>
          <a:ea typeface="Proxima Nova Regular"/>
          <a:cs typeface="Proxima Nova Regular"/>
          <a:sym typeface="Proxima Nova Regular"/>
        </a:defRPr>
      </a:lvl4pPr>
      <a:lvl5pPr marL="3101730" marR="0" indent="-561730" algn="l" defTabSz="82550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65656"/>
          </a:solidFill>
          <a:uFillTx/>
          <a:latin typeface="Proxima Nova Regular"/>
          <a:ea typeface="Proxima Nova Regular"/>
          <a:cs typeface="Proxima Nova Regular"/>
          <a:sym typeface="Proxima Nova Regular"/>
        </a:defRPr>
      </a:lvl5pPr>
      <a:lvl6pPr marL="3736730" marR="0" indent="-561730" algn="l" defTabSz="82550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65656"/>
          </a:solidFill>
          <a:uFillTx/>
          <a:latin typeface="Proxima Nova Regular"/>
          <a:ea typeface="Proxima Nova Regular"/>
          <a:cs typeface="Proxima Nova Regular"/>
          <a:sym typeface="Proxima Nova Regular"/>
        </a:defRPr>
      </a:lvl6pPr>
      <a:lvl7pPr marL="4371730" marR="0" indent="-561730" algn="l" defTabSz="82550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65656"/>
          </a:solidFill>
          <a:uFillTx/>
          <a:latin typeface="Proxima Nova Regular"/>
          <a:ea typeface="Proxima Nova Regular"/>
          <a:cs typeface="Proxima Nova Regular"/>
          <a:sym typeface="Proxima Nova Regular"/>
        </a:defRPr>
      </a:lvl7pPr>
      <a:lvl8pPr marL="5006730" marR="0" indent="-561730" algn="l" defTabSz="82550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65656"/>
          </a:solidFill>
          <a:uFillTx/>
          <a:latin typeface="Proxima Nova Regular"/>
          <a:ea typeface="Proxima Nova Regular"/>
          <a:cs typeface="Proxima Nova Regular"/>
          <a:sym typeface="Proxima Nova Regular"/>
        </a:defRPr>
      </a:lvl8pPr>
      <a:lvl9pPr marL="5641730" marR="0" indent="-561730" algn="l" defTabSz="82550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65656"/>
          </a:solidFill>
          <a:uFillTx/>
          <a:latin typeface="Proxima Nova Regular"/>
          <a:ea typeface="Proxima Nova Regular"/>
          <a:cs typeface="Proxima Nova Regular"/>
          <a:sym typeface="Proxima Nova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15538-3D49-2044-83C6-374DD431E422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AFEB-1569-0D4E-86C7-5477DFAA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8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6" b="18753"/>
          <a:stretch/>
        </p:blipFill>
        <p:spPr>
          <a:xfrm>
            <a:off x="0" y="0"/>
            <a:ext cx="12192000" cy="556620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1872809"/>
            <a:ext cx="12192000" cy="1901425"/>
          </a:xfrm>
          <a:prstGeom prst="rect">
            <a:avLst/>
          </a:prstGeom>
          <a:solidFill>
            <a:srgbClr val="000000">
              <a:alpha val="63922"/>
            </a:srgb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roxima Nova Th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roxima Nova Th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roxima Nova Th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roxima Nova Th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roxima Nova Th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None/>
            </a:pPr>
            <a:endParaRPr lang="en-US" sz="2400" dirty="0">
              <a:solidFill>
                <a:prstClr val="white"/>
              </a:solidFill>
              <a:sym typeface="Helve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040082" y="5291766"/>
            <a:ext cx="12442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US" sz="900" kern="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© Robin Moore/</a:t>
            </a:r>
            <a:r>
              <a:rPr lang="en-US" sz="900" kern="0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iLCP</a:t>
            </a:r>
            <a:endParaRPr lang="en-US" sz="900" kern="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45253" y="2058035"/>
            <a:ext cx="11246747" cy="1450134"/>
          </a:xfrm>
        </p:spPr>
        <p:txBody>
          <a:bodyPr>
            <a:normAutofit/>
          </a:bodyPr>
          <a:lstStyle/>
          <a:p>
            <a:pPr algn="l"/>
            <a:r>
              <a:rPr lang="en-GB" sz="4400" kern="0" cap="all" spc="-48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Proxima Nova ExCn Bold"/>
              </a:rPr>
              <a:t>leveraging carbon pricing mechanisms </a:t>
            </a:r>
            <a:br>
              <a:rPr lang="en-GB" sz="4400" kern="0" cap="all" spc="-48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Proxima Nova ExCn Bold"/>
              </a:rPr>
            </a:br>
            <a:r>
              <a:rPr lang="en-GB" sz="4400" kern="0" cap="all" spc="-48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Proxima Nova ExCn Bold"/>
              </a:rPr>
              <a:t>to Scale investments in nature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13" descr="http://ecampus.conservation.org/wp-content/uploads/sites/18/2015/06/logo.png">
            <a:extLst>
              <a:ext uri="{FF2B5EF4-FFF2-40B4-BE49-F238E27FC236}">
                <a16:creationId xmlns:a16="http://schemas.microsoft.com/office/drawing/2014/main" id="{EA9EE565-86E0-46CA-AE6B-2D202B032F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66" y="5668651"/>
            <a:ext cx="2945680" cy="97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C2FC6A-6AA4-4B24-9E77-359F4A7C34C1}"/>
              </a:ext>
            </a:extLst>
          </p:cNvPr>
          <p:cNvSpPr txBox="1"/>
          <p:nvPr/>
        </p:nvSpPr>
        <p:spPr>
          <a:xfrm>
            <a:off x="953771" y="5754028"/>
            <a:ext cx="29371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Maggie Comstock</a:t>
            </a:r>
          </a:p>
          <a:p>
            <a:r>
              <a:rPr lang="en-US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Director, Climate Policy</a:t>
            </a:r>
          </a:p>
          <a:p>
            <a:r>
              <a:rPr lang="en-US" sz="1500" u="sng" dirty="0"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mcomstock@conservation.org</a:t>
            </a:r>
          </a:p>
        </p:txBody>
      </p:sp>
    </p:spTree>
    <p:extLst>
      <p:ext uri="{BB962C8B-B14F-4D97-AF65-F5344CB8AC3E}">
        <p14:creationId xmlns:p14="http://schemas.microsoft.com/office/powerpoint/2010/main" val="328683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27.tif" descr="image27.tif"/>
          <p:cNvPicPr>
            <a:picLocks noChangeAspect="1"/>
          </p:cNvPicPr>
          <p:nvPr/>
        </p:nvPicPr>
        <p:blipFill rotWithShape="1">
          <a:blip r:embed="rId3"/>
          <a:srcRect l="15350" t="131" r="7989" b="-131"/>
          <a:stretch/>
        </p:blipFill>
        <p:spPr>
          <a:xfrm>
            <a:off x="1524000" y="0"/>
            <a:ext cx="92006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Rectangle"/>
          <p:cNvSpPr/>
          <p:nvPr/>
        </p:nvSpPr>
        <p:spPr>
          <a:xfrm>
            <a:off x="1495664" y="4391994"/>
            <a:ext cx="9200672" cy="246600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40349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11" name="image27.tif" descr="image27.tif">
            <a:extLst>
              <a:ext uri="{FF2B5EF4-FFF2-40B4-BE49-F238E27FC236}">
                <a16:creationId xmlns:a16="http://schemas.microsoft.com/office/drawing/2014/main" id="{A662F7DF-008B-407D-B305-AB7E7B5A2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0" t="131" r="90" b="-131"/>
          <a:stretch/>
        </p:blipFill>
        <p:spPr>
          <a:xfrm>
            <a:off x="-3071" y="-111967"/>
            <a:ext cx="12195071" cy="696996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1912C0DD-AC38-4D2C-BECE-E939730DB61D}"/>
              </a:ext>
            </a:extLst>
          </p:cNvPr>
          <p:cNvSpPr/>
          <p:nvPr/>
        </p:nvSpPr>
        <p:spPr>
          <a:xfrm>
            <a:off x="0" y="4391994"/>
            <a:ext cx="12192000" cy="246600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40349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60" name="© Trond Larsen"/>
          <p:cNvSpPr/>
          <p:nvPr/>
        </p:nvSpPr>
        <p:spPr>
          <a:xfrm>
            <a:off x="4306787" y="6573174"/>
            <a:ext cx="7810500" cy="142876"/>
          </a:xfrm>
          <a:prstGeom prst="rect">
            <a:avLst/>
          </a:prstGeom>
          <a:ln w="12700">
            <a:miter lim="400000"/>
          </a:ln>
          <a:effectLst>
            <a:outerShdw blurRad="1270000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b">
            <a:normAutofit/>
          </a:bodyPr>
          <a:lstStyle>
            <a:lvl1pPr algn="r">
              <a:defRPr sz="1800" cap="all" spc="-1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r>
              <a:rPr sz="675" dirty="0"/>
              <a:t>© Trond Larsen</a:t>
            </a:r>
          </a:p>
        </p:txBody>
      </p:sp>
      <p:sp>
        <p:nvSpPr>
          <p:cNvPr id="263" name="Nature is an essential part of our response to climate change"/>
          <p:cNvSpPr/>
          <p:nvPr/>
        </p:nvSpPr>
        <p:spPr>
          <a:xfrm>
            <a:off x="483164" y="3609976"/>
            <a:ext cx="6162963" cy="2798575"/>
          </a:xfrm>
          <a:prstGeom prst="rect">
            <a:avLst/>
          </a:prstGeom>
          <a:ln w="12700">
            <a:miter lim="400000"/>
          </a:ln>
          <a:effectLst>
            <a:outerShdw blurRad="673100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4" tIns="17144" rIns="17144" bIns="17144" anchor="ctr">
            <a:normAutofit fontScale="92500"/>
          </a:bodyPr>
          <a:lstStyle>
            <a:lvl1pPr algn="l" defTabSz="457200">
              <a:lnSpc>
                <a:spcPct val="80000"/>
              </a:lnSpc>
              <a:defRPr sz="10000" cap="all">
                <a:solidFill>
                  <a:srgbClr val="FFFFFF"/>
                </a:solidFill>
                <a:latin typeface="Proxima Nova ExCn Bold"/>
                <a:ea typeface="Proxima Nova ExCn Bold"/>
                <a:cs typeface="Proxima Nova ExCn Bold"/>
                <a:sym typeface="Proxima Nova ExCn Bold"/>
              </a:defRPr>
            </a:lvl1pPr>
          </a:lstStyle>
          <a:p>
            <a:r>
              <a:rPr lang="en-US" sz="3200" cap="none" dirty="0">
                <a:latin typeface="+mn-lt"/>
              </a:rPr>
              <a:t>Current </a:t>
            </a:r>
            <a:r>
              <a:rPr lang="en-US" sz="3200" b="1" cap="none" dirty="0">
                <a:solidFill>
                  <a:srgbClr val="4A9ED4"/>
                </a:solidFill>
                <a:latin typeface="+mn-lt"/>
              </a:rPr>
              <a:t>investment in NCS is insufficient </a:t>
            </a:r>
            <a:r>
              <a:rPr lang="en-US" sz="3200" cap="none" dirty="0">
                <a:latin typeface="+mn-lt"/>
              </a:rPr>
              <a:t>compared to nature’s contribution to the climate response. </a:t>
            </a:r>
          </a:p>
          <a:p>
            <a:endParaRPr lang="en-US" sz="3200" cap="none" dirty="0">
              <a:latin typeface="+mn-lt"/>
            </a:endParaRPr>
          </a:p>
          <a:p>
            <a:r>
              <a:rPr lang="en-US" sz="3200" cap="none" dirty="0">
                <a:latin typeface="+mn-lt"/>
              </a:rPr>
              <a:t>We </a:t>
            </a:r>
            <a:r>
              <a:rPr lang="en-US" sz="3200" b="1" cap="none" dirty="0">
                <a:solidFill>
                  <a:srgbClr val="4A9ED4"/>
                </a:solidFill>
                <a:latin typeface="+mn-lt"/>
              </a:rPr>
              <a:t>need policy frameworks </a:t>
            </a:r>
            <a:r>
              <a:rPr lang="en-US" sz="3200" cap="none" dirty="0">
                <a:latin typeface="+mn-lt"/>
              </a:rPr>
              <a:t>that give market value to NCS driving investment demand and incentivizing innovation.</a:t>
            </a:r>
          </a:p>
        </p:txBody>
      </p:sp>
      <p:sp>
        <p:nvSpPr>
          <p:cNvPr id="264" name="30%"/>
          <p:cNvSpPr/>
          <p:nvPr/>
        </p:nvSpPr>
        <p:spPr>
          <a:xfrm>
            <a:off x="4486089" y="1576947"/>
            <a:ext cx="2821336" cy="1799742"/>
          </a:xfrm>
          <a:prstGeom prst="rect">
            <a:avLst/>
          </a:prstGeom>
          <a:ln w="12700">
            <a:miter lim="400000"/>
          </a:ln>
          <a:effectLst>
            <a:outerShdw blurRad="1270000" dir="5400000" rotWithShape="0">
              <a:srgbClr val="367653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normAutofit/>
          </a:bodyPr>
          <a:lstStyle>
            <a:lvl1pPr>
              <a:lnSpc>
                <a:spcPct val="70000"/>
              </a:lnSpc>
              <a:defRPr sz="30000" cap="all" spc="-600">
                <a:solidFill>
                  <a:srgbClr val="FFFFFF"/>
                </a:solidFill>
                <a:latin typeface="Proxima Nova ExCn Bold"/>
                <a:ea typeface="Proxima Nova ExCn Bold"/>
                <a:cs typeface="Proxima Nova ExCn Bold"/>
                <a:sym typeface="Proxima Nova ExCn Bold"/>
              </a:defRPr>
            </a:lvl1pPr>
          </a:lstStyle>
          <a:p>
            <a:r>
              <a:rPr sz="7200" dirty="0">
                <a:latin typeface="Arial Narrow" panose="020B0606020202030204" pitchFamily="34" charset="0"/>
              </a:rPr>
              <a:t>30%</a:t>
            </a:r>
          </a:p>
        </p:txBody>
      </p:sp>
      <p:sp>
        <p:nvSpPr>
          <p:cNvPr id="265" name="Line"/>
          <p:cNvSpPr/>
          <p:nvPr/>
        </p:nvSpPr>
        <p:spPr>
          <a:xfrm>
            <a:off x="4123907" y="2324055"/>
            <a:ext cx="365760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17144" tIns="17144" rIns="17144" bIns="17144"/>
          <a:lstStyle/>
          <a:p>
            <a:endParaRPr sz="6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66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469" y="1682759"/>
            <a:ext cx="1541454" cy="154145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2%">
            <a:extLst>
              <a:ext uri="{FF2B5EF4-FFF2-40B4-BE49-F238E27FC236}">
                <a16:creationId xmlns:a16="http://schemas.microsoft.com/office/drawing/2014/main" id="{BD73210B-7DB3-4F58-8CD3-78F2DF0721B7}"/>
              </a:ext>
            </a:extLst>
          </p:cNvPr>
          <p:cNvSpPr/>
          <p:nvPr/>
        </p:nvSpPr>
        <p:spPr>
          <a:xfrm>
            <a:off x="5104788" y="1064551"/>
            <a:ext cx="1313745" cy="729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144" tIns="17144" rIns="17144" bIns="17144" anchor="ctr">
            <a:normAutofit/>
          </a:bodyPr>
          <a:lstStyle>
            <a:lvl1pPr algn="l" defTabSz="825462">
              <a:defRPr sz="12000" cap="all" spc="-300">
                <a:solidFill>
                  <a:srgbClr val="FFFFFF"/>
                </a:solidFill>
                <a:latin typeface="Proxima Nova ExCn Bold"/>
                <a:ea typeface="Proxima Nova ExCn Bold"/>
                <a:cs typeface="Proxima Nova ExCn Bold"/>
                <a:sym typeface="Proxima Nova ExCn Bold"/>
              </a:defRPr>
            </a:lvl1pPr>
          </a:lstStyle>
          <a:p>
            <a:r>
              <a:rPr lang="en-US" sz="4500" dirty="0">
                <a:latin typeface="Arial Narrow" panose="020B0606020202030204" pitchFamily="34" charset="0"/>
              </a:rPr>
              <a:t>3</a:t>
            </a:r>
            <a:r>
              <a:rPr sz="4500" dirty="0">
                <a:latin typeface="Arial Narrow" panose="020B0606020202030204" pitchFamily="34" charset="0"/>
              </a:rPr>
              <a:t>%</a:t>
            </a:r>
          </a:p>
        </p:txBody>
      </p:sp>
      <p:pic>
        <p:nvPicPr>
          <p:cNvPr id="10" name="image30.png" descr="image30.png">
            <a:extLst>
              <a:ext uri="{FF2B5EF4-FFF2-40B4-BE49-F238E27FC236}">
                <a16:creationId xmlns:a16="http://schemas.microsoft.com/office/drawing/2014/main" id="{A4C958F2-B9C3-4CC3-94E9-8128A7CB57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98"/>
          <a:stretch>
            <a:fillRect/>
          </a:stretch>
        </p:blipFill>
        <p:spPr>
          <a:xfrm>
            <a:off x="3274178" y="1152209"/>
            <a:ext cx="1759114" cy="7066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4052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novation">
            <a:extLst>
              <a:ext uri="{FF2B5EF4-FFF2-40B4-BE49-F238E27FC236}">
                <a16:creationId xmlns:a16="http://schemas.microsoft.com/office/drawing/2014/main" id="{B7EEBEE7-A7A3-4734-B178-4E9C3D276683}"/>
              </a:ext>
            </a:extLst>
          </p:cNvPr>
          <p:cNvSpPr txBox="1">
            <a:spLocks/>
          </p:cNvSpPr>
          <p:nvPr/>
        </p:nvSpPr>
        <p:spPr>
          <a:xfrm>
            <a:off x="477963" y="647186"/>
            <a:ext cx="11135833" cy="759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600" b="0" i="0" u="none" strike="noStrike" cap="all" spc="0" baseline="0">
                <a:ln>
                  <a:noFill/>
                </a:ln>
                <a:solidFill>
                  <a:srgbClr val="0096D6"/>
                </a:solidFill>
                <a:uFillTx/>
                <a:latin typeface="Proxima Nova Bold"/>
                <a:ea typeface="Proxima Nova Bold"/>
                <a:cs typeface="Proxima Nova Bold"/>
                <a:sym typeface="Proxima Nova Bold"/>
              </a:defRPr>
            </a:lvl1pPr>
            <a:lvl2pPr marL="990600" marR="0" indent="-5334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554478" marR="0" indent="-640078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2082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5400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9972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4544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9116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368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412750">
              <a:defRPr/>
            </a:pPr>
            <a:r>
              <a:rPr lang="en-US" sz="3800" b="1" kern="0" dirty="0">
                <a:solidFill>
                  <a:srgbClr val="0193D7"/>
                </a:solidFill>
                <a:latin typeface="Arial Narrow" panose="020B0606020202030204" pitchFamily="34" charset="0"/>
              </a:rPr>
              <a:t>Decades of successes, yet slow to scale up</a:t>
            </a:r>
          </a:p>
        </p:txBody>
      </p:sp>
      <p:sp>
        <p:nvSpPr>
          <p:cNvPr id="20" name="First commercial debt-for nature swap…">
            <a:extLst>
              <a:ext uri="{FF2B5EF4-FFF2-40B4-BE49-F238E27FC236}">
                <a16:creationId xmlns:a16="http://schemas.microsoft.com/office/drawing/2014/main" id="{68E71DD3-CBB6-40F7-808F-0724BD0CB0CD}"/>
              </a:ext>
            </a:extLst>
          </p:cNvPr>
          <p:cNvSpPr txBox="1"/>
          <p:nvPr/>
        </p:nvSpPr>
        <p:spPr>
          <a:xfrm>
            <a:off x="947568" y="1730562"/>
            <a:ext cx="10196624" cy="4803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normAutofit fontScale="77500" lnSpcReduction="20000"/>
          </a:bodyPr>
          <a:lstStyle/>
          <a:p>
            <a:pPr defTabSz="264160">
              <a:lnSpc>
                <a:spcPct val="120000"/>
              </a:lnSpc>
              <a:spcBef>
                <a:spcPts val="1000"/>
              </a:spcBef>
              <a:buSzPct val="90000"/>
              <a:defRPr sz="2943">
                <a:solidFill>
                  <a:srgbClr val="565656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330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(1987) </a:t>
            </a:r>
            <a:r>
              <a:rPr sz="330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First </a:t>
            </a:r>
            <a:r>
              <a:rPr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commercial debt-for nature swap</a:t>
            </a:r>
            <a:endParaRPr sz="3250" cap="all" dirty="0">
              <a:solidFill>
                <a:srgbClr val="FFFFFF"/>
              </a:solidFill>
              <a:latin typeface="Proxima Nova ExCn" panose="020B0508030502060204" pitchFamily="34" charset="0"/>
              <a:sym typeface="Arial"/>
            </a:endParaRPr>
          </a:p>
          <a:p>
            <a:pPr defTabSz="264160">
              <a:lnSpc>
                <a:spcPct val="120000"/>
              </a:lnSpc>
              <a:spcBef>
                <a:spcPts val="1000"/>
              </a:spcBef>
              <a:buSzPct val="90000"/>
              <a:defRPr sz="2943">
                <a:solidFill>
                  <a:srgbClr val="565656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(2001) </a:t>
            </a:r>
            <a:r>
              <a:rPr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Over $200m leveraged </a:t>
            </a:r>
            <a:r>
              <a:rPr lang="en-US"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through conservation trust funds </a:t>
            </a:r>
            <a:r>
              <a:rPr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(G</a:t>
            </a:r>
            <a:r>
              <a:rPr lang="en-US"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lobal </a:t>
            </a:r>
            <a:r>
              <a:rPr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C</a:t>
            </a:r>
            <a:r>
              <a:rPr lang="en-US"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onservation </a:t>
            </a:r>
            <a:r>
              <a:rPr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F</a:t>
            </a:r>
            <a:r>
              <a:rPr lang="en-US"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und</a:t>
            </a:r>
            <a:r>
              <a:rPr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)</a:t>
            </a:r>
            <a:endParaRPr lang="en-US" sz="3250" cap="all" dirty="0">
              <a:solidFill>
                <a:srgbClr val="FFFFFF"/>
              </a:solidFill>
              <a:latin typeface="Proxima Nova ExCn" panose="020B0508030502060204" pitchFamily="34" charset="0"/>
              <a:sym typeface="Proxima Nova Regular"/>
            </a:endParaRPr>
          </a:p>
          <a:p>
            <a:pPr defTabSz="264160">
              <a:lnSpc>
                <a:spcPct val="120000"/>
              </a:lnSpc>
              <a:spcBef>
                <a:spcPts val="1000"/>
              </a:spcBef>
              <a:buSzPct val="90000"/>
              <a:defRPr sz="2943">
                <a:solidFill>
                  <a:srgbClr val="565656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(2005) Impact investing in biodiversity-focused businesses (Verde Ventures)</a:t>
            </a:r>
          </a:p>
          <a:p>
            <a:pPr defTabSz="264160">
              <a:lnSpc>
                <a:spcPct val="120000"/>
              </a:lnSpc>
              <a:spcBef>
                <a:spcPts val="1000"/>
              </a:spcBef>
              <a:buSzPct val="90000"/>
              <a:defRPr sz="2943">
                <a:solidFill>
                  <a:srgbClr val="565656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(2010) $20m f</a:t>
            </a:r>
            <a:r>
              <a:rPr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orest carbon deal </a:t>
            </a:r>
            <a:r>
              <a:rPr lang="en-US"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to support protected area in Peru</a:t>
            </a:r>
          </a:p>
          <a:p>
            <a:pPr defTabSz="264160">
              <a:lnSpc>
                <a:spcPct val="120000"/>
              </a:lnSpc>
              <a:spcBef>
                <a:spcPts val="1000"/>
              </a:spcBef>
              <a:buSzPct val="90000"/>
              <a:defRPr sz="2943">
                <a:solidFill>
                  <a:srgbClr val="565656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(2014) Private equity-type of investments in conservation (</a:t>
            </a:r>
            <a:r>
              <a:rPr lang="en-US" sz="3250" cap="all" dirty="0" err="1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Althelia</a:t>
            </a:r>
            <a:r>
              <a:rPr lang="en-US"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) </a:t>
            </a:r>
            <a:endParaRPr sz="3250" cap="all" dirty="0">
              <a:solidFill>
                <a:srgbClr val="FFFFFF"/>
              </a:solidFill>
              <a:latin typeface="Proxima Nova ExCn" panose="020B0508030502060204" pitchFamily="34" charset="0"/>
              <a:sym typeface="Proxima Nova Regular"/>
            </a:endParaRPr>
          </a:p>
          <a:p>
            <a:pPr defTabSz="264160">
              <a:lnSpc>
                <a:spcPct val="120000"/>
              </a:lnSpc>
              <a:spcBef>
                <a:spcPts val="1000"/>
              </a:spcBef>
              <a:buSzPct val="90000"/>
              <a:defRPr sz="2943">
                <a:solidFill>
                  <a:srgbClr val="565656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(2017) $152m first green </a:t>
            </a:r>
            <a:r>
              <a:rPr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bond focused on forest conservation (</a:t>
            </a:r>
            <a:r>
              <a:rPr lang="en-US"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IFC </a:t>
            </a:r>
            <a:r>
              <a:rPr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Forest Bond)</a:t>
            </a:r>
            <a:endParaRPr lang="en-US" sz="3250" cap="all" dirty="0">
              <a:solidFill>
                <a:srgbClr val="FFFFFF"/>
              </a:solidFill>
              <a:latin typeface="Proxima Nova ExCn" panose="020B0508030502060204" pitchFamily="34" charset="0"/>
              <a:sym typeface="Proxima Nova Regular"/>
            </a:endParaRPr>
          </a:p>
          <a:p>
            <a:pPr defTabSz="264160">
              <a:lnSpc>
                <a:spcPct val="120000"/>
              </a:lnSpc>
              <a:spcBef>
                <a:spcPts val="1000"/>
              </a:spcBef>
              <a:buSzPct val="90000"/>
              <a:defRPr sz="2943">
                <a:solidFill>
                  <a:srgbClr val="565656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3250" cap="all" dirty="0">
                <a:solidFill>
                  <a:srgbClr val="FFFFFF"/>
                </a:solidFill>
                <a:latin typeface="Proxima Nova ExCn" panose="020B0508030502060204" pitchFamily="34" charset="0"/>
                <a:sym typeface="Proxima Nova Regular"/>
              </a:rPr>
              <a:t>(2018) CI Ventures a $30m impact-first investment vehicle </a:t>
            </a:r>
            <a:endParaRPr sz="3250" cap="all" dirty="0">
              <a:solidFill>
                <a:srgbClr val="FFFFFF"/>
              </a:solidFill>
              <a:latin typeface="Proxima Nova ExCn" panose="020B0508030502060204" pitchFamily="34" charset="0"/>
              <a:sym typeface="Proxima Nova Regular"/>
            </a:endParaRPr>
          </a:p>
          <a:p>
            <a:pPr defTabSz="264160">
              <a:lnSpc>
                <a:spcPct val="120000"/>
              </a:lnSpc>
              <a:spcBef>
                <a:spcPts val="1000"/>
              </a:spcBef>
              <a:defRPr sz="2943">
                <a:solidFill>
                  <a:srgbClr val="565656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endParaRPr sz="2000" dirty="0">
              <a:solidFill>
                <a:srgbClr val="565656"/>
              </a:solidFill>
              <a:latin typeface="Arial" panose="020B0604020202020204" pitchFamily="34" charset="0"/>
              <a:ea typeface="Proxima Nova Regular"/>
              <a:cs typeface="Arial" panose="020B0604020202020204" pitchFamily="34" charset="0"/>
              <a:sym typeface="Proxima Nova Regular"/>
            </a:endParaRPr>
          </a:p>
          <a:p>
            <a:pPr defTabSz="146304">
              <a:lnSpc>
                <a:spcPct val="120000"/>
              </a:lnSpc>
              <a:defRPr sz="2816">
                <a:solidFill>
                  <a:srgbClr val="565656"/>
                </a:solidFill>
              </a:defRPr>
            </a:pPr>
            <a:r>
              <a:rPr sz="2000" dirty="0">
                <a:solidFill>
                  <a:srgbClr val="0193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sz="2000" b="1" dirty="0">
                <a:solidFill>
                  <a:srgbClr val="0193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$500m deployed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last decade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various mechanisms</a:t>
            </a:r>
            <a:endParaRPr sz="2000" dirty="0">
              <a:latin typeface="Arial" panose="020B0604020202020204" pitchFamily="34" charset="0"/>
              <a:ea typeface="Times"/>
              <a:cs typeface="Arial" panose="020B0604020202020204" pitchFamily="34" charset="0"/>
              <a:sym typeface="Time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1B31A-2F0F-4A5F-8245-FE9019387A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b="7871"/>
          <a:stretch/>
        </p:blipFill>
        <p:spPr>
          <a:xfrm>
            <a:off x="-50121" y="0"/>
            <a:ext cx="12192000" cy="6858000"/>
          </a:xfrm>
          <a:prstGeom prst="rect">
            <a:avLst/>
          </a:prstGeom>
        </p:spPr>
      </p:pic>
      <p:sp>
        <p:nvSpPr>
          <p:cNvPr id="11" name="Shape 314">
            <a:extLst>
              <a:ext uri="{FF2B5EF4-FFF2-40B4-BE49-F238E27FC236}">
                <a16:creationId xmlns:a16="http://schemas.microsoft.com/office/drawing/2014/main" id="{F2D10C0D-84A9-46E7-8DFC-2C4DF675836E}"/>
              </a:ext>
            </a:extLst>
          </p:cNvPr>
          <p:cNvSpPr/>
          <p:nvPr/>
        </p:nvSpPr>
        <p:spPr>
          <a:xfrm>
            <a:off x="-74519" y="-372140"/>
            <a:ext cx="12266519" cy="7230140"/>
          </a:xfrm>
          <a:prstGeom prst="rect">
            <a:avLst/>
          </a:prstGeom>
          <a:gradFill>
            <a:gsLst>
              <a:gs pos="86000">
                <a:srgbClr val="000000">
                  <a:alpha val="40000"/>
                </a:srgbClr>
              </a:gs>
              <a:gs pos="40000">
                <a:srgbClr val="000000">
                  <a:alpha val="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6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8" name="First commercial debt-for nature swap…">
            <a:extLst>
              <a:ext uri="{FF2B5EF4-FFF2-40B4-BE49-F238E27FC236}">
                <a16:creationId xmlns:a16="http://schemas.microsoft.com/office/drawing/2014/main" id="{425A3A3F-2AF7-4EC1-9221-067A289934D7}"/>
              </a:ext>
            </a:extLst>
          </p:cNvPr>
          <p:cNvSpPr txBox="1"/>
          <p:nvPr/>
        </p:nvSpPr>
        <p:spPr>
          <a:xfrm>
            <a:off x="1047809" y="1945758"/>
            <a:ext cx="11094070" cy="4726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normAutofit fontScale="85000" lnSpcReduction="20000"/>
          </a:bodyPr>
          <a:lstStyle/>
          <a:p>
            <a:pPr lvl="0"/>
            <a:r>
              <a:rPr lang="en-US" sz="3200" b="1" dirty="0">
                <a:solidFill>
                  <a:srgbClr val="E667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 6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ICAO</a:t>
            </a:r>
          </a:p>
          <a:p>
            <a:pPr lvl="0"/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200" b="1" dirty="0">
                <a:solidFill>
                  <a:srgbClr val="E667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(LAC)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Colombia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Mexico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Ecuador</a:t>
            </a:r>
          </a:p>
          <a:p>
            <a:pPr lvl="0"/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200" b="1" dirty="0">
                <a:solidFill>
                  <a:srgbClr val="E667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+ Subnational Opportunities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Pacific Alliance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Linkages to California</a:t>
            </a:r>
          </a:p>
        </p:txBody>
      </p:sp>
      <p:sp>
        <p:nvSpPr>
          <p:cNvPr id="9" name="Shape 316">
            <a:extLst>
              <a:ext uri="{FF2B5EF4-FFF2-40B4-BE49-F238E27FC236}">
                <a16:creationId xmlns:a16="http://schemas.microsoft.com/office/drawing/2014/main" id="{B26C9D8C-77A8-4A79-8661-FCEB7C8495F1}"/>
              </a:ext>
            </a:extLst>
          </p:cNvPr>
          <p:cNvSpPr/>
          <p:nvPr/>
        </p:nvSpPr>
        <p:spPr>
          <a:xfrm>
            <a:off x="9019381" y="6496844"/>
            <a:ext cx="3020220" cy="234157"/>
          </a:xfrm>
          <a:prstGeom prst="rect">
            <a:avLst/>
          </a:prstGeom>
          <a:ln w="12700">
            <a:miter lim="400000"/>
          </a:ln>
          <a:effectLst>
            <a:outerShdw blurRad="12700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b">
            <a:normAutofit/>
          </a:bodyPr>
          <a:lstStyle>
            <a:lvl1pPr algn="r">
              <a:defRPr sz="1800" cap="all" spc="-100">
                <a:solidFill>
                  <a:srgbClr val="FFFFFF"/>
                </a:solidFill>
              </a:defRPr>
            </a:lvl1pPr>
          </a:lstStyle>
          <a:p>
            <a:pPr defTabSz="412725">
              <a:defRPr/>
            </a:pPr>
            <a:r>
              <a:rPr lang="en-US" sz="900" dirty="0"/>
              <a:t>© Kyle </a:t>
            </a:r>
            <a:r>
              <a:rPr lang="en-US" sz="900" dirty="0" err="1"/>
              <a:t>Obermann</a:t>
            </a:r>
            <a:endParaRPr sz="900" kern="0" spc="-50" dirty="0">
              <a:latin typeface="Proxima Nova"/>
              <a:sym typeface="Proxima Nova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5B948-994B-4A9F-A1D3-10742F1FCEC0}"/>
              </a:ext>
            </a:extLst>
          </p:cNvPr>
          <p:cNvCxnSpPr>
            <a:cxnSpLocks/>
          </p:cNvCxnSpPr>
          <p:nvPr/>
        </p:nvCxnSpPr>
        <p:spPr>
          <a:xfrm flipH="1">
            <a:off x="947568" y="647186"/>
            <a:ext cx="4428" cy="1083376"/>
          </a:xfrm>
          <a:prstGeom prst="line">
            <a:avLst/>
          </a:prstGeom>
          <a:ln w="127000">
            <a:solidFill>
              <a:srgbClr val="0193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93C3547-E10A-467D-B8AE-F8FBC3F52AB1}"/>
              </a:ext>
            </a:extLst>
          </p:cNvPr>
          <p:cNvSpPr txBox="1"/>
          <p:nvPr/>
        </p:nvSpPr>
        <p:spPr>
          <a:xfrm>
            <a:off x="1129204" y="445465"/>
            <a:ext cx="10655846" cy="1392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/>
            <a:r>
              <a:rPr lang="en-US" sz="4400" b="1" cap="all" dirty="0">
                <a:solidFill>
                  <a:srgbClr val="0193D7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Opportunities for Incorporating Nature in carbon pricing mechanisms</a:t>
            </a:r>
            <a:endParaRPr lang="en-US" sz="4400" b="1" cap="all" dirty="0">
              <a:solidFill>
                <a:srgbClr val="0193D7"/>
              </a:solidFill>
              <a:latin typeface="Proxima Nova ExCn Bold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24884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roxima Nova ExCn Bold"/>
        <a:ea typeface="Proxima Nova ExCn Bold"/>
        <a:cs typeface="Proxima Nova ExCn Bold"/>
      </a:majorFont>
      <a:minorFont>
        <a:latin typeface="Proxima Nova Bold"/>
        <a:ea typeface="Proxima Nova Bold"/>
        <a:cs typeface="Proxima Nova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275CF8F9A78240B959A5A612995569" ma:contentTypeVersion="13" ma:contentTypeDescription="Create a new document." ma:contentTypeScope="" ma:versionID="df7d0561ff8d569174865720f01cde5c">
  <xsd:schema xmlns:xsd="http://www.w3.org/2001/XMLSchema" xmlns:xs="http://www.w3.org/2001/XMLSchema" xmlns:p="http://schemas.microsoft.com/office/2006/metadata/properties" xmlns:ns3="0bb30937-85a4-4579-a1ed-f408c7ed3cb5" xmlns:ns4="2b6afa01-9133-44a2-afe5-8f8b99959b97" targetNamespace="http://schemas.microsoft.com/office/2006/metadata/properties" ma:root="true" ma:fieldsID="b736303f29ed5d5cf3cf7cd8eca69029" ns3:_="" ns4:_="">
    <xsd:import namespace="0bb30937-85a4-4579-a1ed-f408c7ed3cb5"/>
    <xsd:import namespace="2b6afa01-9133-44a2-afe5-8f8b99959b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30937-85a4-4579-a1ed-f408c7ed3c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afa01-9133-44a2-afe5-8f8b99959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D7B11C-372E-4EB4-AC49-56C899662A5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2637B41-EB4F-4856-BCEB-BCC5DD6F74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b30937-85a4-4579-a1ed-f408c7ed3cb5"/>
    <ds:schemaRef ds:uri="2b6afa01-9133-44a2-afe5-8f8b99959b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2301BD-CE41-417C-B1ED-58A6FFF2C4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10909</TotalTime>
  <Words>227</Words>
  <Application>Microsoft Office PowerPoint</Application>
  <PresentationFormat>Widescreen</PresentationFormat>
  <Paragraphs>40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Gill Sans</vt:lpstr>
      <vt:lpstr>Helvetica</vt:lpstr>
      <vt:lpstr>Helvetica Light</vt:lpstr>
      <vt:lpstr>Proxima Nova</vt:lpstr>
      <vt:lpstr>Proxima Nova Bold</vt:lpstr>
      <vt:lpstr>Proxima Nova ExCn</vt:lpstr>
      <vt:lpstr>Proxima Nova ExCn Bold</vt:lpstr>
      <vt:lpstr>Proxima Nova Regular</vt:lpstr>
      <vt:lpstr>Proxima Nova Th</vt:lpstr>
      <vt:lpstr>White</vt:lpstr>
      <vt:lpstr>1_Office Theme</vt:lpstr>
      <vt:lpstr>leveraging carbon pricing mechanisms  to Scale investments in nature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 Comstock</dc:creator>
  <cp:lastModifiedBy>Maggie  Comstock</cp:lastModifiedBy>
  <cp:revision>12</cp:revision>
  <dcterms:created xsi:type="dcterms:W3CDTF">2019-11-01T13:43:14Z</dcterms:created>
  <dcterms:modified xsi:type="dcterms:W3CDTF">2020-05-19T13:50:04Z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0x010100B6275CF8F9A78240B959A5A612995569</vt:lpwstr>
  </property>
</Properties>
</file>