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/5X+mm6hIqAi0iJsJZal9dWqW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n 31">
            <a:extLst>
              <a:ext uri="{FF2B5EF4-FFF2-40B4-BE49-F238E27FC236}">
                <a16:creationId xmlns:a16="http://schemas.microsoft.com/office/drawing/2014/main" id="{5BCF88FD-AB00-4E8F-A800-80521238B6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84" name="Google Shape;84;p1"/>
          <p:cNvSpPr/>
          <p:nvPr/>
        </p:nvSpPr>
        <p:spPr>
          <a:xfrm>
            <a:off x="3220114" y="2431888"/>
            <a:ext cx="4143900" cy="4081800"/>
          </a:xfrm>
          <a:prstGeom prst="flowChartConnector">
            <a:avLst/>
          </a:prstGeom>
          <a:solidFill>
            <a:schemeClr val="lt1"/>
          </a:solidFill>
          <a:ln w="38100" cap="flat" cmpd="sng">
            <a:solidFill>
              <a:schemeClr val="accent2"/>
            </a:solidFill>
            <a:prstDash val="dash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5" name="Google Shape;85;p1"/>
          <p:cNvGrpSpPr/>
          <p:nvPr/>
        </p:nvGrpSpPr>
        <p:grpSpPr>
          <a:xfrm>
            <a:off x="3529371" y="2683213"/>
            <a:ext cx="3525383" cy="3579171"/>
            <a:chOff x="1004617" y="1153"/>
            <a:chExt cx="3787883" cy="3787883"/>
          </a:xfrm>
        </p:grpSpPr>
        <p:sp>
          <p:nvSpPr>
            <p:cNvPr id="86" name="Google Shape;86;p1"/>
            <p:cNvSpPr/>
            <p:nvPr/>
          </p:nvSpPr>
          <p:spPr>
            <a:xfrm>
              <a:off x="1440407" y="436943"/>
              <a:ext cx="2916303" cy="2916303"/>
            </a:xfrm>
            <a:prstGeom prst="blockArc">
              <a:avLst>
                <a:gd name="adj1" fmla="val 10800000"/>
                <a:gd name="adj2" fmla="val 16200000"/>
                <a:gd name="adj3" fmla="val 4638"/>
              </a:avLst>
            </a:prstGeom>
            <a:solidFill>
              <a:srgbClr val="ABBA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1440407" y="436943"/>
              <a:ext cx="2916303" cy="2916303"/>
            </a:xfrm>
            <a:prstGeom prst="blockArc">
              <a:avLst>
                <a:gd name="adj1" fmla="val 5400000"/>
                <a:gd name="adj2" fmla="val 10800000"/>
                <a:gd name="adj3" fmla="val 4638"/>
              </a:avLst>
            </a:prstGeom>
            <a:solidFill>
              <a:srgbClr val="ABBA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1440407" y="436943"/>
              <a:ext cx="2916303" cy="2916303"/>
            </a:xfrm>
            <a:prstGeom prst="blockArc">
              <a:avLst>
                <a:gd name="adj1" fmla="val 0"/>
                <a:gd name="adj2" fmla="val 5400000"/>
                <a:gd name="adj3" fmla="val 4638"/>
              </a:avLst>
            </a:prstGeom>
            <a:solidFill>
              <a:srgbClr val="ABBA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1440407" y="436943"/>
              <a:ext cx="2916303" cy="2916303"/>
            </a:xfrm>
            <a:prstGeom prst="blockArc">
              <a:avLst>
                <a:gd name="adj1" fmla="val 16200000"/>
                <a:gd name="adj2" fmla="val 0"/>
                <a:gd name="adj3" fmla="val 4638"/>
              </a:avLst>
            </a:prstGeom>
            <a:solidFill>
              <a:srgbClr val="ABBA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2227701" y="1224237"/>
              <a:ext cx="1341715" cy="1341715"/>
            </a:xfrm>
            <a:prstGeom prst="ellipse">
              <a:avLst/>
            </a:prstGeom>
            <a:blipFill rotWithShape="1">
              <a:blip r:embed="rId4">
                <a:alphaModFix/>
              </a:blip>
              <a:tile tx="0" ty="0" sx="100000" sy="100000" flip="none" algn="tl"/>
            </a:blip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"/>
            <p:cNvSpPr txBox="1"/>
            <p:nvPr/>
          </p:nvSpPr>
          <p:spPr>
            <a:xfrm>
              <a:off x="2316566" y="1425443"/>
              <a:ext cx="1164000" cy="93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lang="es-CO" sz="2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AFOLU Projects</a:t>
              </a:r>
              <a:endPara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2428958" y="1153"/>
              <a:ext cx="939201" cy="939201"/>
            </a:xfrm>
            <a:prstGeom prst="ellipse">
              <a:avLst/>
            </a:prstGeom>
            <a:solidFill>
              <a:srgbClr val="008B4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"/>
            <p:cNvSpPr txBox="1"/>
            <p:nvPr/>
          </p:nvSpPr>
          <p:spPr>
            <a:xfrm>
              <a:off x="2497760" y="173406"/>
              <a:ext cx="801600" cy="62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s-CO" sz="2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REDD</a:t>
              </a:r>
              <a:endParaRPr/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3853299" y="1425494"/>
              <a:ext cx="939201" cy="939201"/>
            </a:xfrm>
            <a:prstGeom prst="ellipse">
              <a:avLst/>
            </a:prstGeom>
            <a:solidFill>
              <a:srgbClr val="008B42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"/>
            <p:cNvSpPr txBox="1"/>
            <p:nvPr/>
          </p:nvSpPr>
          <p:spPr>
            <a:xfrm>
              <a:off x="3990842" y="1563037"/>
              <a:ext cx="664115" cy="6641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Calibri"/>
                <a:buNone/>
              </a:pPr>
              <a:r>
                <a:rPr lang="es-CO" sz="20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ARR</a:t>
              </a:r>
              <a:endParaRPr/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2428958" y="2849835"/>
              <a:ext cx="939201" cy="939201"/>
            </a:xfrm>
            <a:prstGeom prst="ellipse">
              <a:avLst/>
            </a:prstGeom>
            <a:solidFill>
              <a:srgbClr val="008B42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1"/>
            <p:cNvSpPr txBox="1"/>
            <p:nvPr/>
          </p:nvSpPr>
          <p:spPr>
            <a:xfrm>
              <a:off x="2566501" y="2987378"/>
              <a:ext cx="664115" cy="6641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s-CO" sz="2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IFM</a:t>
              </a:r>
              <a:endParaRPr/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1004617" y="1425494"/>
              <a:ext cx="939201" cy="939201"/>
            </a:xfrm>
            <a:prstGeom prst="ellipse">
              <a:avLst/>
            </a:prstGeom>
            <a:solidFill>
              <a:srgbClr val="008B42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"/>
            <p:cNvSpPr txBox="1"/>
            <p:nvPr/>
          </p:nvSpPr>
          <p:spPr>
            <a:xfrm>
              <a:off x="1142160" y="1563037"/>
              <a:ext cx="664115" cy="6641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Calibri"/>
                <a:buNone/>
              </a:pPr>
              <a:r>
                <a:rPr lang="es-CO" sz="20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BLUE CO2</a:t>
              </a:r>
              <a:endParaRPr/>
            </a:p>
          </p:txBody>
        </p:sp>
      </p:grpSp>
      <p:grpSp>
        <p:nvGrpSpPr>
          <p:cNvPr id="100" name="Google Shape;100;p1"/>
          <p:cNvGrpSpPr/>
          <p:nvPr/>
        </p:nvGrpSpPr>
        <p:grpSpPr>
          <a:xfrm>
            <a:off x="199336" y="444372"/>
            <a:ext cx="3525300" cy="1879724"/>
            <a:chOff x="0" y="-434033"/>
            <a:chExt cx="3525300" cy="1879724"/>
          </a:xfrm>
        </p:grpSpPr>
        <p:sp>
          <p:nvSpPr>
            <p:cNvPr id="101" name="Google Shape;101;p1"/>
            <p:cNvSpPr/>
            <p:nvPr/>
          </p:nvSpPr>
          <p:spPr>
            <a:xfrm>
              <a:off x="0" y="-434033"/>
              <a:ext cx="3525300" cy="6477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"/>
            <p:cNvSpPr txBox="1"/>
            <p:nvPr/>
          </p:nvSpPr>
          <p:spPr>
            <a:xfrm>
              <a:off x="31551" y="-402420"/>
              <a:ext cx="3462300" cy="58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2850" tIns="102850" rIns="102850" bIns="1028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Calibri"/>
                <a:buNone/>
              </a:pPr>
              <a:r>
                <a:rPr lang="es-CO" sz="2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Poverty and inequality</a:t>
              </a:r>
              <a:endParaRPr sz="2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0" y="182063"/>
              <a:ext cx="3525300" cy="6477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"/>
            <p:cNvSpPr txBox="1"/>
            <p:nvPr/>
          </p:nvSpPr>
          <p:spPr>
            <a:xfrm>
              <a:off x="31563" y="213676"/>
              <a:ext cx="3462300" cy="58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2850" tIns="102850" rIns="102850" bIns="1028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Calibri"/>
                <a:buNone/>
              </a:pPr>
              <a:r>
                <a:rPr lang="es-CO" sz="2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Climate crisis</a:t>
              </a:r>
              <a:endParaRPr/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0" y="797991"/>
              <a:ext cx="3525300" cy="64770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"/>
            <p:cNvSpPr txBox="1"/>
            <p:nvPr/>
          </p:nvSpPr>
          <p:spPr>
            <a:xfrm>
              <a:off x="31613" y="829604"/>
              <a:ext cx="3462300" cy="58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2850" tIns="102850" rIns="102850" bIns="1028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Calibri"/>
                <a:buNone/>
              </a:pPr>
              <a:r>
                <a:rPr lang="es-CO" sz="2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Biodiversity loss</a:t>
              </a:r>
              <a:endParaRPr sz="2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7" name="Google Shape;107;p1"/>
          <p:cNvSpPr/>
          <p:nvPr/>
        </p:nvSpPr>
        <p:spPr>
          <a:xfrm>
            <a:off x="7152430" y="4038654"/>
            <a:ext cx="1358100" cy="594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/>
          <p:nvPr/>
        </p:nvSpPr>
        <p:spPr>
          <a:xfrm rot="5400000">
            <a:off x="1209730" y="2553008"/>
            <a:ext cx="1838700" cy="216930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08206" y="2945618"/>
            <a:ext cx="3108851" cy="216107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"/>
          <p:cNvSpPr txBox="1"/>
          <p:nvPr/>
        </p:nvSpPr>
        <p:spPr>
          <a:xfrm>
            <a:off x="3866179" y="2718300"/>
            <a:ext cx="10242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200" b="1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NbS</a:t>
            </a:r>
            <a:endParaRPr sz="3200" b="1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9087123" y="5226560"/>
            <a:ext cx="23766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Quantify</a:t>
            </a:r>
            <a:r>
              <a:rPr lang="es-CO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s-CO" sz="2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certify</a:t>
            </a:r>
            <a:r>
              <a:rPr lang="es-CO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2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</a:t>
            </a:r>
            <a:endParaRPr sz="2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"/>
          <p:cNvSpPr/>
          <p:nvPr/>
        </p:nvSpPr>
        <p:spPr>
          <a:xfrm>
            <a:off x="7054750" y="202850"/>
            <a:ext cx="4517400" cy="2161200"/>
          </a:xfrm>
          <a:prstGeom prst="flowChartAlternateProcess">
            <a:avLst/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CO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framework for assessing and financing the co-benefits of nature-based solutions in AFOLU projects</a:t>
            </a: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8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7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7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C609B454-9952-4515-8119-0865CCDDFA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118" name="Google Shape;118;p2"/>
          <p:cNvSpPr/>
          <p:nvPr/>
        </p:nvSpPr>
        <p:spPr>
          <a:xfrm>
            <a:off x="7565900" y="2012975"/>
            <a:ext cx="4503300" cy="26028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2"/>
          <p:cNvSpPr txBox="1"/>
          <p:nvPr/>
        </p:nvSpPr>
        <p:spPr>
          <a:xfrm>
            <a:off x="3697649" y="2354424"/>
            <a:ext cx="4796700" cy="13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0" name="Google Shape;120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90499" y="4503575"/>
            <a:ext cx="3586389" cy="216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71150" y="2486362"/>
            <a:ext cx="2712101" cy="1885275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"/>
          <p:cNvSpPr/>
          <p:nvPr/>
        </p:nvSpPr>
        <p:spPr>
          <a:xfrm>
            <a:off x="3828275" y="2656200"/>
            <a:ext cx="4057800" cy="1545600"/>
          </a:xfrm>
          <a:prstGeom prst="flowChartAlternateProcess">
            <a:avLst/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Namaxü raises results-based finance through the issuance of sustainability certificates</a:t>
            </a: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3" name="Google Shape;123;p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71675" y="130399"/>
            <a:ext cx="2224026" cy="2224026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"/>
          <p:cNvSpPr txBox="1"/>
          <p:nvPr/>
        </p:nvSpPr>
        <p:spPr>
          <a:xfrm>
            <a:off x="2947925" y="266125"/>
            <a:ext cx="2223900" cy="8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 b="1">
                <a:latin typeface="Calibri"/>
                <a:ea typeface="Calibri"/>
                <a:cs typeface="Calibri"/>
                <a:sym typeface="Calibri"/>
              </a:rPr>
              <a:t>Community-based sustainable projects</a:t>
            </a:r>
            <a:endParaRPr sz="1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2"/>
          <p:cNvSpPr/>
          <p:nvPr/>
        </p:nvSpPr>
        <p:spPr>
          <a:xfrm rot="10800000" flipH="1">
            <a:off x="2477075" y="4851675"/>
            <a:ext cx="1351200" cy="10647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2"/>
          <p:cNvSpPr/>
          <p:nvPr/>
        </p:nvSpPr>
        <p:spPr>
          <a:xfrm rot="5400000" flipH="1">
            <a:off x="8351100" y="4851675"/>
            <a:ext cx="1351200" cy="10647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"/>
          <p:cNvSpPr/>
          <p:nvPr/>
        </p:nvSpPr>
        <p:spPr>
          <a:xfrm flipH="1">
            <a:off x="8494350" y="541250"/>
            <a:ext cx="1351200" cy="10647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2"/>
          <p:cNvSpPr/>
          <p:nvPr/>
        </p:nvSpPr>
        <p:spPr>
          <a:xfrm rot="-5400000" flipH="1">
            <a:off x="1251600" y="710063"/>
            <a:ext cx="1351200" cy="10647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Panorámica</PresentationFormat>
  <Paragraphs>13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Andrés Melendro</dc:creator>
  <cp:lastModifiedBy>Andrés Melendro</cp:lastModifiedBy>
  <cp:revision>1</cp:revision>
  <dcterms:created xsi:type="dcterms:W3CDTF">2020-05-14T19:41:24Z</dcterms:created>
  <dcterms:modified xsi:type="dcterms:W3CDTF">2020-05-15T21:42:57Z</dcterms:modified>
</cp:coreProperties>
</file>