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0" r:id="rId4"/>
    <p:sldId id="268" r:id="rId5"/>
    <p:sldId id="266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ennifer Mohamed-Katerere" initials="JM [7]" lastIdx="1" clrIdx="6">
    <p:extLst/>
  </p:cmAuthor>
  <p:cmAuthor id="1" name="Jennifer Mohamed-Katerere" initials="JM" lastIdx="1" clrIdx="0">
    <p:extLst/>
  </p:cmAuthor>
  <p:cmAuthor id="8" name="Jennifer Mohamed-Katerere" initials="JM [8]" lastIdx="1" clrIdx="7">
    <p:extLst/>
  </p:cmAuthor>
  <p:cmAuthor id="2" name="Jennifer Mohamed-Katerere" initials="JM [2]" lastIdx="1" clrIdx="1">
    <p:extLst/>
  </p:cmAuthor>
  <p:cmAuthor id="9" name="Jennifer Mohamed-Katerere" initials="JM [9]" lastIdx="1" clrIdx="8">
    <p:extLst/>
  </p:cmAuthor>
  <p:cmAuthor id="3" name="Jennifer Mohamed-Katerere" initials="JM [3]" lastIdx="1" clrIdx="2">
    <p:extLst/>
  </p:cmAuthor>
  <p:cmAuthor id="10" name="Jennifer Mohamed-Katerere" initials="JM [10]" lastIdx="1" clrIdx="9">
    <p:extLst/>
  </p:cmAuthor>
  <p:cmAuthor id="4" name="Jennifer Mohamed-Katerere" initials="JM [4]" lastIdx="1" clrIdx="3">
    <p:extLst/>
  </p:cmAuthor>
  <p:cmAuthor id="11" name="Jennifer Mohamed-Katerere" initials="JM [11]" lastIdx="1" clrIdx="10">
    <p:extLst/>
  </p:cmAuthor>
  <p:cmAuthor id="5" name="Jennifer Mohamed-Katerere" initials="JM [5]" lastIdx="1" clrIdx="4">
    <p:extLst/>
  </p:cmAuthor>
  <p:cmAuthor id="12" name="Jennifer Mohamed-Katerere" initials="JM [12]" lastIdx="1" clrIdx="11">
    <p:extLst/>
  </p:cmAuthor>
  <p:cmAuthor id="6" name="Jennifer Mohamed-Katerere" initials="JM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43"/>
    <p:restoredTop sz="94671"/>
  </p:normalViewPr>
  <p:slideViewPr>
    <p:cSldViewPr snapToGrid="0" snapToObjects="1">
      <p:cViewPr varScale="1">
        <p:scale>
          <a:sx n="83" d="100"/>
          <a:sy n="83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/Users/RekayiMK/Downloads/Gini%20Data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16086186654232"/>
          <c:y val="0.059170770571161"/>
          <c:w val="0.864802387048606"/>
          <c:h val="0.5495837927150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Sheet1!$Q$8</c:f>
              <c:strCache>
                <c:ptCount val="1"/>
                <c:pt idx="0">
                  <c:v>Ranking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Sheet1!$P$9:$P$31</c:f>
              <c:strCache>
                <c:ptCount val="23"/>
                <c:pt idx="0">
                  <c:v>Angola</c:v>
                </c:pt>
                <c:pt idx="1">
                  <c:v>Benin</c:v>
                </c:pt>
                <c:pt idx="2">
                  <c:v>Cote d'Ivoire</c:v>
                </c:pt>
                <c:pt idx="3">
                  <c:v>Djibouti</c:v>
                </c:pt>
                <c:pt idx="4">
                  <c:v>Egypt, Arab Rep.</c:v>
                </c:pt>
                <c:pt idx="5">
                  <c:v>Ethiopia</c:v>
                </c:pt>
                <c:pt idx="6">
                  <c:v>Gabon</c:v>
                </c:pt>
                <c:pt idx="7">
                  <c:v>Ghana</c:v>
                </c:pt>
                <c:pt idx="8">
                  <c:v>Gambia, The</c:v>
                </c:pt>
                <c:pt idx="9">
                  <c:v>Kenya</c:v>
                </c:pt>
                <c:pt idx="10">
                  <c:v>Liberia</c:v>
                </c:pt>
                <c:pt idx="11">
                  <c:v>Lesotho</c:v>
                </c:pt>
                <c:pt idx="12">
                  <c:v>Mauritius</c:v>
                </c:pt>
                <c:pt idx="13">
                  <c:v>Malawi</c:v>
                </c:pt>
                <c:pt idx="14">
                  <c:v>Namibia</c:v>
                </c:pt>
                <c:pt idx="15">
                  <c:v>Rwanda</c:v>
                </c:pt>
                <c:pt idx="16">
                  <c:v>Eswatini</c:v>
                </c:pt>
                <c:pt idx="17">
                  <c:v>Togo</c:v>
                </c:pt>
                <c:pt idx="18">
                  <c:v>Tanzania</c:v>
                </c:pt>
                <c:pt idx="19">
                  <c:v>Uganda</c:v>
                </c:pt>
                <c:pt idx="20">
                  <c:v>South Africa</c:v>
                </c:pt>
                <c:pt idx="21">
                  <c:v>Zambia</c:v>
                </c:pt>
                <c:pt idx="22">
                  <c:v>Zimbabwe</c:v>
                </c:pt>
              </c:strCache>
            </c:strRef>
          </c:cat>
          <c:val>
            <c:numRef>
              <c:f>Sheet1!$Q$9:$Q$31</c:f>
              <c:numCache>
                <c:formatCode>General</c:formatCode>
                <c:ptCount val="23"/>
                <c:pt idx="0">
                  <c:v>51.3</c:v>
                </c:pt>
                <c:pt idx="1">
                  <c:v>47.8</c:v>
                </c:pt>
                <c:pt idx="2">
                  <c:v>41.5</c:v>
                </c:pt>
                <c:pt idx="3">
                  <c:v>41.6</c:v>
                </c:pt>
                <c:pt idx="4">
                  <c:v>31.5</c:v>
                </c:pt>
                <c:pt idx="5">
                  <c:v>35.0</c:v>
                </c:pt>
                <c:pt idx="6">
                  <c:v>38.0</c:v>
                </c:pt>
                <c:pt idx="7">
                  <c:v>43.5</c:v>
                </c:pt>
                <c:pt idx="8">
                  <c:v>35.9</c:v>
                </c:pt>
                <c:pt idx="9">
                  <c:v>40.80000000000001</c:v>
                </c:pt>
                <c:pt idx="10">
                  <c:v>35.30000000000001</c:v>
                </c:pt>
                <c:pt idx="11">
                  <c:v>44.9</c:v>
                </c:pt>
                <c:pt idx="12">
                  <c:v>36.80000000000001</c:v>
                </c:pt>
                <c:pt idx="13">
                  <c:v>44.7</c:v>
                </c:pt>
                <c:pt idx="14">
                  <c:v>59.1</c:v>
                </c:pt>
                <c:pt idx="15">
                  <c:v>43.7</c:v>
                </c:pt>
                <c:pt idx="16">
                  <c:v>54.6</c:v>
                </c:pt>
                <c:pt idx="17">
                  <c:v>43.1</c:v>
                </c:pt>
                <c:pt idx="18">
                  <c:v>40.5</c:v>
                </c:pt>
                <c:pt idx="19">
                  <c:v>42.8</c:v>
                </c:pt>
                <c:pt idx="20">
                  <c:v>63.0</c:v>
                </c:pt>
                <c:pt idx="21">
                  <c:v>57.1</c:v>
                </c:pt>
                <c:pt idx="22">
                  <c:v>44.3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B7-2D4D-8143-38B295EC7D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1480328"/>
        <c:axId val="2122584616"/>
      </c:barChart>
      <c:lineChart>
        <c:grouping val="standard"/>
        <c:varyColors val="0"/>
        <c:ser>
          <c:idx val="1"/>
          <c:order val="1"/>
          <c:tx>
            <c:strRef>
              <c:f>Sheet1!$R$8</c:f>
              <c:strCache>
                <c:ptCount val="1"/>
                <c:pt idx="0">
                  <c:v>Min.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Sheet1!$P$9:$P$31</c:f>
              <c:strCache>
                <c:ptCount val="23"/>
                <c:pt idx="0">
                  <c:v>Angola</c:v>
                </c:pt>
                <c:pt idx="1">
                  <c:v>Benin</c:v>
                </c:pt>
                <c:pt idx="2">
                  <c:v>Cote d'Ivoire</c:v>
                </c:pt>
                <c:pt idx="3">
                  <c:v>Djibouti</c:v>
                </c:pt>
                <c:pt idx="4">
                  <c:v>Egypt, Arab Rep.</c:v>
                </c:pt>
                <c:pt idx="5">
                  <c:v>Ethiopia</c:v>
                </c:pt>
                <c:pt idx="6">
                  <c:v>Gabon</c:v>
                </c:pt>
                <c:pt idx="7">
                  <c:v>Ghana</c:v>
                </c:pt>
                <c:pt idx="8">
                  <c:v>Gambia, The</c:v>
                </c:pt>
                <c:pt idx="9">
                  <c:v>Kenya</c:v>
                </c:pt>
                <c:pt idx="10">
                  <c:v>Liberia</c:v>
                </c:pt>
                <c:pt idx="11">
                  <c:v>Lesotho</c:v>
                </c:pt>
                <c:pt idx="12">
                  <c:v>Mauritius</c:v>
                </c:pt>
                <c:pt idx="13">
                  <c:v>Malawi</c:v>
                </c:pt>
                <c:pt idx="14">
                  <c:v>Namibia</c:v>
                </c:pt>
                <c:pt idx="15">
                  <c:v>Rwanda</c:v>
                </c:pt>
                <c:pt idx="16">
                  <c:v>Eswatini</c:v>
                </c:pt>
                <c:pt idx="17">
                  <c:v>Togo</c:v>
                </c:pt>
                <c:pt idx="18">
                  <c:v>Tanzania</c:v>
                </c:pt>
                <c:pt idx="19">
                  <c:v>Uganda</c:v>
                </c:pt>
                <c:pt idx="20">
                  <c:v>South Africa</c:v>
                </c:pt>
                <c:pt idx="21">
                  <c:v>Zambia</c:v>
                </c:pt>
                <c:pt idx="22">
                  <c:v>Zimbabwe</c:v>
                </c:pt>
              </c:strCache>
            </c:strRef>
          </c:cat>
          <c:val>
            <c:numRef>
              <c:f>Sheet1!$R$9:$R$31</c:f>
              <c:numCache>
                <c:formatCode>General</c:formatCode>
                <c:ptCount val="23"/>
                <c:pt idx="0">
                  <c:v>25.4</c:v>
                </c:pt>
                <c:pt idx="1">
                  <c:v>25.4</c:v>
                </c:pt>
                <c:pt idx="2">
                  <c:v>25.4</c:v>
                </c:pt>
                <c:pt idx="3">
                  <c:v>25.4</c:v>
                </c:pt>
                <c:pt idx="4">
                  <c:v>25.4</c:v>
                </c:pt>
                <c:pt idx="5">
                  <c:v>25.4</c:v>
                </c:pt>
                <c:pt idx="6">
                  <c:v>25.4</c:v>
                </c:pt>
                <c:pt idx="7">
                  <c:v>25.4</c:v>
                </c:pt>
                <c:pt idx="8">
                  <c:v>25.4</c:v>
                </c:pt>
                <c:pt idx="9">
                  <c:v>25.4</c:v>
                </c:pt>
                <c:pt idx="10">
                  <c:v>25.4</c:v>
                </c:pt>
                <c:pt idx="11">
                  <c:v>25.4</c:v>
                </c:pt>
                <c:pt idx="12">
                  <c:v>25.4</c:v>
                </c:pt>
                <c:pt idx="13">
                  <c:v>25.4</c:v>
                </c:pt>
                <c:pt idx="14">
                  <c:v>25.4</c:v>
                </c:pt>
                <c:pt idx="15">
                  <c:v>25.4</c:v>
                </c:pt>
                <c:pt idx="16">
                  <c:v>25.4</c:v>
                </c:pt>
                <c:pt idx="17">
                  <c:v>25.4</c:v>
                </c:pt>
                <c:pt idx="18">
                  <c:v>25.4</c:v>
                </c:pt>
                <c:pt idx="19">
                  <c:v>25.4</c:v>
                </c:pt>
                <c:pt idx="20">
                  <c:v>25.4</c:v>
                </c:pt>
                <c:pt idx="21">
                  <c:v>25.4</c:v>
                </c:pt>
                <c:pt idx="22">
                  <c:v>25.4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6B7-2D4D-8143-38B295EC7D36}"/>
            </c:ext>
          </c:extLst>
        </c:ser>
        <c:ser>
          <c:idx val="2"/>
          <c:order val="2"/>
          <c:tx>
            <c:strRef>
              <c:f>Sheet1!$S$8</c:f>
              <c:strCache>
                <c:ptCount val="1"/>
                <c:pt idx="0">
                  <c:v>Max.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Sheet1!$P$9:$P$31</c:f>
              <c:strCache>
                <c:ptCount val="23"/>
                <c:pt idx="0">
                  <c:v>Angola</c:v>
                </c:pt>
                <c:pt idx="1">
                  <c:v>Benin</c:v>
                </c:pt>
                <c:pt idx="2">
                  <c:v>Cote d'Ivoire</c:v>
                </c:pt>
                <c:pt idx="3">
                  <c:v>Djibouti</c:v>
                </c:pt>
                <c:pt idx="4">
                  <c:v>Egypt, Arab Rep.</c:v>
                </c:pt>
                <c:pt idx="5">
                  <c:v>Ethiopia</c:v>
                </c:pt>
                <c:pt idx="6">
                  <c:v>Gabon</c:v>
                </c:pt>
                <c:pt idx="7">
                  <c:v>Ghana</c:v>
                </c:pt>
                <c:pt idx="8">
                  <c:v>Gambia, The</c:v>
                </c:pt>
                <c:pt idx="9">
                  <c:v>Kenya</c:v>
                </c:pt>
                <c:pt idx="10">
                  <c:v>Liberia</c:v>
                </c:pt>
                <c:pt idx="11">
                  <c:v>Lesotho</c:v>
                </c:pt>
                <c:pt idx="12">
                  <c:v>Mauritius</c:v>
                </c:pt>
                <c:pt idx="13">
                  <c:v>Malawi</c:v>
                </c:pt>
                <c:pt idx="14">
                  <c:v>Namibia</c:v>
                </c:pt>
                <c:pt idx="15">
                  <c:v>Rwanda</c:v>
                </c:pt>
                <c:pt idx="16">
                  <c:v>Eswatini</c:v>
                </c:pt>
                <c:pt idx="17">
                  <c:v>Togo</c:v>
                </c:pt>
                <c:pt idx="18">
                  <c:v>Tanzania</c:v>
                </c:pt>
                <c:pt idx="19">
                  <c:v>Uganda</c:v>
                </c:pt>
                <c:pt idx="20">
                  <c:v>South Africa</c:v>
                </c:pt>
                <c:pt idx="21">
                  <c:v>Zambia</c:v>
                </c:pt>
                <c:pt idx="22">
                  <c:v>Zimbabwe</c:v>
                </c:pt>
              </c:strCache>
            </c:strRef>
          </c:cat>
          <c:val>
            <c:numRef>
              <c:f>Sheet1!$S$9:$S$31</c:f>
              <c:numCache>
                <c:formatCode>General</c:formatCode>
                <c:ptCount val="23"/>
                <c:pt idx="0">
                  <c:v>63.0</c:v>
                </c:pt>
                <c:pt idx="1">
                  <c:v>63.0</c:v>
                </c:pt>
                <c:pt idx="2">
                  <c:v>63.0</c:v>
                </c:pt>
                <c:pt idx="3">
                  <c:v>63.0</c:v>
                </c:pt>
                <c:pt idx="4">
                  <c:v>63.0</c:v>
                </c:pt>
                <c:pt idx="5">
                  <c:v>63.0</c:v>
                </c:pt>
                <c:pt idx="6">
                  <c:v>63.0</c:v>
                </c:pt>
                <c:pt idx="7">
                  <c:v>63.0</c:v>
                </c:pt>
                <c:pt idx="8">
                  <c:v>63.0</c:v>
                </c:pt>
                <c:pt idx="9">
                  <c:v>63.0</c:v>
                </c:pt>
                <c:pt idx="10">
                  <c:v>63.0</c:v>
                </c:pt>
                <c:pt idx="11">
                  <c:v>63.0</c:v>
                </c:pt>
                <c:pt idx="12">
                  <c:v>63.0</c:v>
                </c:pt>
                <c:pt idx="13">
                  <c:v>63.0</c:v>
                </c:pt>
                <c:pt idx="14">
                  <c:v>63.0</c:v>
                </c:pt>
                <c:pt idx="15">
                  <c:v>63.0</c:v>
                </c:pt>
                <c:pt idx="16">
                  <c:v>63.0</c:v>
                </c:pt>
                <c:pt idx="17">
                  <c:v>63.0</c:v>
                </c:pt>
                <c:pt idx="18">
                  <c:v>63.0</c:v>
                </c:pt>
                <c:pt idx="19">
                  <c:v>63.0</c:v>
                </c:pt>
                <c:pt idx="20">
                  <c:v>63.0</c:v>
                </c:pt>
                <c:pt idx="21">
                  <c:v>63.0</c:v>
                </c:pt>
                <c:pt idx="22">
                  <c:v>63.0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6B7-2D4D-8143-38B295EC7D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1480328"/>
        <c:axId val="2122584616"/>
      </c:lineChart>
      <c:catAx>
        <c:axId val="-2111480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2584616"/>
        <c:crosses val="autoZero"/>
        <c:auto val="1"/>
        <c:lblAlgn val="ctr"/>
        <c:lblOffset val="100"/>
        <c:noMultiLvlLbl val="0"/>
      </c:catAx>
      <c:valAx>
        <c:axId val="212258461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114803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93978944750011"/>
          <c:y val="0.885599703499595"/>
          <c:w val="0.48070431189909"/>
          <c:h val="0.0845797469634445"/>
        </c:manualLayout>
      </c:layout>
      <c:overlay val="0"/>
      <c:spPr>
        <a:noFill/>
        <a:ln>
          <a:noFill/>
        </a:ln>
        <a:effectLst/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78D47-0F57-5B4B-8D30-DCC4C3F1A67B}" type="datetimeFigureOut">
              <a:rPr lang="en-US" smtClean="0"/>
              <a:t>5/12/20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B2149-70C2-E745-9B7E-22E5A481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4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2149-70C2-E745-9B7E-22E5A481BC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48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2149-70C2-E745-9B7E-22E5A481BC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97AB-A9B4-7D4E-AFE3-099875DAAC95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038-4B7F-5845-B784-8D8725CE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4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97AB-A9B4-7D4E-AFE3-099875DAAC95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038-4B7F-5845-B784-8D8725CE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6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97AB-A9B4-7D4E-AFE3-099875DAAC95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038-4B7F-5845-B784-8D8725CE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2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97AB-A9B4-7D4E-AFE3-099875DAAC95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038-4B7F-5845-B784-8D8725CE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0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97AB-A9B4-7D4E-AFE3-099875DAAC95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038-4B7F-5845-B784-8D8725CE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97AB-A9B4-7D4E-AFE3-099875DAAC95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038-4B7F-5845-B784-8D8725CE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7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97AB-A9B4-7D4E-AFE3-099875DAAC95}" type="datetimeFigureOut">
              <a:rPr lang="en-US" smtClean="0"/>
              <a:t>5/12/20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038-4B7F-5845-B784-8D8725CE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8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97AB-A9B4-7D4E-AFE3-099875DAAC95}" type="datetimeFigureOut">
              <a:rPr lang="en-US" smtClean="0"/>
              <a:t>5/12/20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038-4B7F-5845-B784-8D8725CE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97AB-A9B4-7D4E-AFE3-099875DAAC95}" type="datetimeFigureOut">
              <a:rPr lang="en-US" smtClean="0"/>
              <a:t>5/12/20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038-4B7F-5845-B784-8D8725CE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4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97AB-A9B4-7D4E-AFE3-099875DAAC95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038-4B7F-5845-B784-8D8725CE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1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97AB-A9B4-7D4E-AFE3-099875DAAC95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E038-4B7F-5845-B784-8D8725CE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7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F97AB-A9B4-7D4E-AFE3-099875DAAC95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1E038-4B7F-5845-B784-8D8725CE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2061"/>
            <a:ext cx="7772400" cy="2483139"/>
          </a:xfrm>
        </p:spPr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Can Nature Based Solutions Work for Africa?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Yemi Katerere</a:t>
            </a:r>
          </a:p>
          <a:p>
            <a:r>
              <a:rPr lang="en-US" dirty="0">
                <a:solidFill>
                  <a:schemeClr val="accent6"/>
                </a:solidFill>
              </a:rPr>
              <a:t>13 May 2020 </a:t>
            </a:r>
          </a:p>
        </p:txBody>
      </p:sp>
    </p:spTree>
    <p:extLst>
      <p:ext uri="{BB962C8B-B14F-4D97-AF65-F5344CB8AC3E}">
        <p14:creationId xmlns:p14="http://schemas.microsoft.com/office/powerpoint/2010/main" val="73266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0DD15C7-7B0F-8940-A586-8D84B5E2EC52}"/>
              </a:ext>
            </a:extLst>
          </p:cNvPr>
          <p:cNvSpPr/>
          <p:nvPr/>
        </p:nvSpPr>
        <p:spPr>
          <a:xfrm>
            <a:off x="3419989" y="1309511"/>
            <a:ext cx="56942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The challenge is finding the right balance: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8B53BAF-78BD-7B4E-AD24-C6AF6BEB454A}"/>
              </a:ext>
            </a:extLst>
          </p:cNvPr>
          <p:cNvSpPr txBox="1"/>
          <p:nvPr/>
        </p:nvSpPr>
        <p:spPr>
          <a:xfrm>
            <a:off x="285783" y="2192141"/>
            <a:ext cx="281247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</a:t>
            </a:r>
            <a:r>
              <a:rPr lang="en-US" dirty="0" smtClean="0"/>
              <a:t>Drawbacks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05AD3DC-3A9F-9641-BD81-59A92DADEE72}"/>
              </a:ext>
            </a:extLst>
          </p:cNvPr>
          <p:cNvSpPr txBox="1"/>
          <p:nvPr/>
        </p:nvSpPr>
        <p:spPr>
          <a:xfrm>
            <a:off x="285783" y="2700018"/>
            <a:ext cx="281247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40% of the population lives below US$1,25/day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30F313E-17D6-8F4C-BD82-8BFF6B2A0C2B}"/>
              </a:ext>
            </a:extLst>
          </p:cNvPr>
          <p:cNvSpPr txBox="1"/>
          <p:nvPr/>
        </p:nvSpPr>
        <p:spPr>
          <a:xfrm>
            <a:off x="285783" y="3753752"/>
            <a:ext cx="281247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2/3 of population has no access to electricity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ADB6093-89B5-0740-888B-DFD06559B9EF}"/>
              </a:ext>
            </a:extLst>
          </p:cNvPr>
          <p:cNvSpPr txBox="1"/>
          <p:nvPr/>
        </p:nvSpPr>
        <p:spPr>
          <a:xfrm>
            <a:off x="285783" y="4530487"/>
            <a:ext cx="281247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7 of the 10 countries most at risk to climate </a:t>
            </a:r>
            <a:r>
              <a:rPr lang="en-US" dirty="0" smtClean="0"/>
              <a:t>change are in Africa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1CA7EB3-4232-FF47-909C-9507A8106D13}"/>
              </a:ext>
            </a:extLst>
          </p:cNvPr>
          <p:cNvSpPr txBox="1"/>
          <p:nvPr/>
        </p:nvSpPr>
        <p:spPr>
          <a:xfrm>
            <a:off x="285783" y="5584221"/>
            <a:ext cx="281247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Areas rich in biodiversity tend to be areas of poverty   </a:t>
            </a:r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xmlns="" id="{19D3D758-777B-5A43-AB5F-B41DC1512B7F}"/>
              </a:ext>
            </a:extLst>
          </p:cNvPr>
          <p:cNvSpPr/>
          <p:nvPr/>
        </p:nvSpPr>
        <p:spPr>
          <a:xfrm>
            <a:off x="5957455" y="2721121"/>
            <a:ext cx="718353" cy="59893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>
            <a:extLst>
              <a:ext uri="{FF2B5EF4-FFF2-40B4-BE49-F238E27FC236}">
                <a16:creationId xmlns:a16="http://schemas.microsoft.com/office/drawing/2014/main" xmlns="" id="{783F4C89-9BBB-9D4F-9AF2-547A7C44C390}"/>
              </a:ext>
            </a:extLst>
          </p:cNvPr>
          <p:cNvSpPr/>
          <p:nvPr/>
        </p:nvSpPr>
        <p:spPr>
          <a:xfrm rot="826028">
            <a:off x="4355355" y="2681156"/>
            <a:ext cx="4101680" cy="79927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131896F-B229-7B4D-A689-3CAA19BFF72D}"/>
              </a:ext>
            </a:extLst>
          </p:cNvPr>
          <p:cNvSpPr txBox="1"/>
          <p:nvPr/>
        </p:nvSpPr>
        <p:spPr>
          <a:xfrm rot="766549">
            <a:off x="4594691" y="1906368"/>
            <a:ext cx="1066800" cy="307777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Nature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B7F75C8-DB8A-7044-B395-CBDF88D6ABEE}"/>
              </a:ext>
            </a:extLst>
          </p:cNvPr>
          <p:cNvSpPr txBox="1"/>
          <p:nvPr/>
        </p:nvSpPr>
        <p:spPr>
          <a:xfrm rot="831066">
            <a:off x="7057849" y="2417097"/>
            <a:ext cx="1551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Economic Development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7EDA1E0E-AC1C-DD41-8282-080085CA07D8}"/>
              </a:ext>
            </a:extLst>
          </p:cNvPr>
          <p:cNvCxnSpPr>
            <a:cxnSpLocks/>
          </p:cNvCxnSpPr>
          <p:nvPr/>
        </p:nvCxnSpPr>
        <p:spPr>
          <a:xfrm>
            <a:off x="3588328" y="3320053"/>
            <a:ext cx="5403273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xmlns="" id="{60CB5C6E-3E26-7249-A166-99F1DD3062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300275"/>
              </p:ext>
            </p:extLst>
          </p:nvPr>
        </p:nvGraphicFramePr>
        <p:xfrm>
          <a:off x="3982575" y="3995378"/>
          <a:ext cx="4641296" cy="2512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itle 1">
            <a:extLst>
              <a:ext uri="{FF2B5EF4-FFF2-40B4-BE49-F238E27FC236}">
                <a16:creationId xmlns:a16="http://schemas.microsoft.com/office/drawing/2014/main" xmlns="" id="{D1CBE513-4AE9-0E40-BBC1-383326644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81" y="17045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008000"/>
                </a:solidFill>
              </a:rPr>
              <a:t>We should be thinking about the real world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6027411-2AD8-0B40-9CB9-292262625592}"/>
              </a:ext>
            </a:extLst>
          </p:cNvPr>
          <p:cNvSpPr txBox="1"/>
          <p:nvPr/>
        </p:nvSpPr>
        <p:spPr>
          <a:xfrm>
            <a:off x="3896918" y="3677645"/>
            <a:ext cx="47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Latest Gini Index for select Countries in Africa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6027411-2AD8-0B40-9CB9-292262625592}"/>
              </a:ext>
            </a:extLst>
          </p:cNvPr>
          <p:cNvSpPr txBox="1"/>
          <p:nvPr/>
        </p:nvSpPr>
        <p:spPr>
          <a:xfrm>
            <a:off x="3883511" y="6494111"/>
            <a:ext cx="47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Source: World Bank 2020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21619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95055"/>
            <a:ext cx="8617527" cy="4710545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/>
              <a:t>Africa needs to develop </a:t>
            </a:r>
            <a:r>
              <a:rPr lang="mr-IN" sz="2800" dirty="0"/>
              <a:t>–</a:t>
            </a:r>
            <a:r>
              <a:rPr lang="en-US" sz="2800" dirty="0"/>
              <a:t> but development should lead to improved </a:t>
            </a:r>
            <a:r>
              <a:rPr lang="en-US" sz="2800" b="1" dirty="0"/>
              <a:t>Human wellbeing </a:t>
            </a:r>
            <a:r>
              <a:rPr lang="mr-IN" sz="2800" dirty="0"/>
              <a:t>–</a:t>
            </a:r>
            <a:r>
              <a:rPr lang="en-US" sz="2800" dirty="0"/>
              <a:t>underpinned by;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000" dirty="0"/>
              <a:t>A </a:t>
            </a:r>
            <a:r>
              <a:rPr lang="en-US" sz="2000" b="1" dirty="0"/>
              <a:t>healthy environment and viable intact ecosystem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000" b="1" dirty="0"/>
              <a:t>Greater harmony </a:t>
            </a:r>
            <a:r>
              <a:rPr lang="en-US" sz="2000" dirty="0"/>
              <a:t>between nature and development 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000" b="1" dirty="0"/>
              <a:t>Income security linked to nature</a:t>
            </a:r>
            <a:r>
              <a:rPr lang="mr-IN" sz="2000" dirty="0"/>
              <a:t>–</a:t>
            </a:r>
            <a:r>
              <a:rPr lang="en-US" sz="2000" dirty="0"/>
              <a:t> access to markets, jobs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In this context nature-based solution (</a:t>
            </a:r>
            <a:r>
              <a:rPr lang="en-US" sz="2800" dirty="0" err="1"/>
              <a:t>NbS</a:t>
            </a:r>
            <a:r>
              <a:rPr lang="en-US" sz="2800" dirty="0"/>
              <a:t>) can definitely work for Africa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39CF66-DF3F-B845-BF08-51FA74A05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4" y="0"/>
            <a:ext cx="7439890" cy="1995055"/>
          </a:xfrm>
        </p:spPr>
        <p:txBody>
          <a:bodyPr>
            <a:normAutofit/>
          </a:bodyPr>
          <a:lstStyle/>
          <a:p>
            <a:pPr algn="l"/>
            <a:r>
              <a:rPr lang="en-ZA" sz="3600" b="1" dirty="0">
                <a:solidFill>
                  <a:srgbClr val="008000"/>
                </a:solidFill>
              </a:rPr>
              <a:t>A kinder and more empathetic economic model embedded in nature</a:t>
            </a:r>
            <a:endParaRPr lang="en-US" sz="3600" b="1" dirty="0">
              <a:solidFill>
                <a:srgbClr val="008000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AFC7C57B-36D5-3046-8D0D-E8BA7BA96773}"/>
              </a:ext>
            </a:extLst>
          </p:cNvPr>
          <p:cNvCxnSpPr>
            <a:cxnSpLocks/>
          </p:cNvCxnSpPr>
          <p:nvPr/>
        </p:nvCxnSpPr>
        <p:spPr>
          <a:xfrm flipH="1">
            <a:off x="304800" y="1706562"/>
            <a:ext cx="7329054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CF05476-A549-364A-9B38-495C02AB6949}"/>
              </a:ext>
            </a:extLst>
          </p:cNvPr>
          <p:cNvSpPr/>
          <p:nvPr/>
        </p:nvSpPr>
        <p:spPr>
          <a:xfrm>
            <a:off x="193964" y="6234546"/>
            <a:ext cx="5056909" cy="45719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6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31634"/>
            <a:ext cx="8617527" cy="35433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rgbClr val="0000FF"/>
                </a:solidFill>
              </a:rPr>
              <a:t>“Nature-based Solutions are defined as actions to protect, sustainably manage, and restore natural or modified ecosystems, that address societal challenges effectively and adaptively, simultaneously providing human well-being and biodiversity benefits.” 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r>
              <a:rPr lang="en-US" sz="1800" i="1" dirty="0" smtClean="0"/>
              <a:t>Source: IUCN</a:t>
            </a:r>
            <a:r>
              <a:rPr lang="en-US" sz="1800" i="1" dirty="0"/>
              <a:t>, 2016. Nature-based Solutions to address to global societal challenges</a:t>
            </a:r>
            <a:r>
              <a:rPr lang="en-US" sz="1800" dirty="0"/>
              <a:t>  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39CF66-DF3F-B845-BF08-51FA74A05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4" y="0"/>
            <a:ext cx="7439890" cy="1995055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008000"/>
                </a:solidFill>
              </a:rPr>
              <a:t>So how are Nature-based Solutions (</a:t>
            </a:r>
            <a:r>
              <a:rPr lang="en-US" sz="3600" b="1" dirty="0" err="1">
                <a:solidFill>
                  <a:srgbClr val="008000"/>
                </a:solidFill>
              </a:rPr>
              <a:t>NbS</a:t>
            </a:r>
            <a:r>
              <a:rPr lang="en-US" sz="3600" b="1" dirty="0">
                <a:solidFill>
                  <a:srgbClr val="008000"/>
                </a:solidFill>
              </a:rPr>
              <a:t>) defined? </a:t>
            </a:r>
            <a:endParaRPr lang="en-US" sz="3600" b="1" dirty="0">
              <a:solidFill>
                <a:srgbClr val="008000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AFC7C57B-36D5-3046-8D0D-E8BA7BA96773}"/>
              </a:ext>
            </a:extLst>
          </p:cNvPr>
          <p:cNvCxnSpPr>
            <a:cxnSpLocks/>
          </p:cNvCxnSpPr>
          <p:nvPr/>
        </p:nvCxnSpPr>
        <p:spPr>
          <a:xfrm flipH="1">
            <a:off x="304800" y="1706562"/>
            <a:ext cx="7329054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CF05476-A549-364A-9B38-495C02AB6949}"/>
              </a:ext>
            </a:extLst>
          </p:cNvPr>
          <p:cNvSpPr/>
          <p:nvPr/>
        </p:nvSpPr>
        <p:spPr>
          <a:xfrm>
            <a:off x="193964" y="6234546"/>
            <a:ext cx="5056909" cy="45719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7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617" y="89423"/>
            <a:ext cx="8229600" cy="1143000"/>
          </a:xfrm>
        </p:spPr>
        <p:txBody>
          <a:bodyPr/>
          <a:lstStyle/>
          <a:p>
            <a:pPr algn="r"/>
            <a:r>
              <a:rPr lang="en-US" b="1" dirty="0">
                <a:solidFill>
                  <a:srgbClr val="008000"/>
                </a:solidFill>
              </a:rPr>
              <a:t>Case Study 1 </a:t>
            </a:r>
            <a:r>
              <a:rPr lang="mr-IN" b="1" dirty="0">
                <a:solidFill>
                  <a:srgbClr val="008000"/>
                </a:solidFill>
              </a:rPr>
              <a:t>–</a:t>
            </a:r>
            <a:r>
              <a:rPr lang="en-US" b="1" dirty="0">
                <a:solidFill>
                  <a:srgbClr val="008000"/>
                </a:solidFill>
              </a:rPr>
              <a:t> COVID-19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39" y="3380509"/>
            <a:ext cx="4410578" cy="24106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Impact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/>
              <a:t>Tourism halted 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/>
              <a:t>Protected Area (PA) operations scaled down or stopped 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/>
              <a:t>Illegal wildlife activities have increased 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/>
              <a:t>Poorly managed PAs can increase risk of future diseases</a:t>
            </a:r>
          </a:p>
          <a:p>
            <a:pPr>
              <a:buFont typeface="Wingdings" pitchFamily="2" charset="2"/>
              <a:buChar char="§"/>
            </a:pPr>
            <a:r>
              <a:rPr lang="en-US" sz="1400" dirty="0"/>
              <a:t>Loss of income by local communities directly dependent on tourism </a:t>
            </a:r>
          </a:p>
          <a:p>
            <a:pPr marL="0" indent="0">
              <a:buNone/>
            </a:pPr>
            <a:endParaRPr lang="en-US" sz="16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46751E1-61A0-EE46-A493-F020898DE0C2}"/>
              </a:ext>
            </a:extLst>
          </p:cNvPr>
          <p:cNvSpPr/>
          <p:nvPr/>
        </p:nvSpPr>
        <p:spPr>
          <a:xfrm>
            <a:off x="216839" y="1497087"/>
            <a:ext cx="4091926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Problem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328C889-A5B1-1C4F-BD8A-2D754AFD97D3}"/>
              </a:ext>
            </a:extLst>
          </p:cNvPr>
          <p:cNvSpPr/>
          <p:nvPr/>
        </p:nvSpPr>
        <p:spPr>
          <a:xfrm>
            <a:off x="216839" y="1929342"/>
            <a:ext cx="4091925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COVID-19 pandemic is placing massive demands on health delivery systems as well as other foundational sectors like Food and Water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FD1CC3E-64BE-2A4C-B36E-1435CCDBF937}"/>
              </a:ext>
            </a:extLst>
          </p:cNvPr>
          <p:cNvSpPr/>
          <p:nvPr/>
        </p:nvSpPr>
        <p:spPr>
          <a:xfrm>
            <a:off x="4956553" y="4368620"/>
            <a:ext cx="3754581" cy="1468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Benefits</a:t>
            </a:r>
          </a:p>
          <a:p>
            <a:r>
              <a:rPr lang="en-US" dirty="0"/>
              <a:t>Better disaster preparedness</a:t>
            </a:r>
          </a:p>
          <a:p>
            <a:r>
              <a:rPr lang="en-US" dirty="0"/>
              <a:t>Diversified income sources </a:t>
            </a:r>
          </a:p>
          <a:p>
            <a:r>
              <a:rPr lang="en-US" dirty="0"/>
              <a:t>Better understanding of disease ecology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3F683E3-D4E4-C145-8D8D-5D94DFAA1291}"/>
              </a:ext>
            </a:extLst>
          </p:cNvPr>
          <p:cNvSpPr/>
          <p:nvPr/>
        </p:nvSpPr>
        <p:spPr>
          <a:xfrm>
            <a:off x="5133288" y="1497087"/>
            <a:ext cx="3401113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Role of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</a:rPr>
              <a:t>Nbs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8F57267-5907-C142-BE26-A14850AAA772}"/>
              </a:ext>
            </a:extLst>
          </p:cNvPr>
          <p:cNvSpPr/>
          <p:nvPr/>
        </p:nvSpPr>
        <p:spPr>
          <a:xfrm>
            <a:off x="5133288" y="1955945"/>
            <a:ext cx="340111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Disaster Risk Preparedness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19CE180-260E-7149-AEEF-E8806D665158}"/>
              </a:ext>
            </a:extLst>
          </p:cNvPr>
          <p:cNvSpPr/>
          <p:nvPr/>
        </p:nvSpPr>
        <p:spPr>
          <a:xfrm>
            <a:off x="5133288" y="2483237"/>
            <a:ext cx="340111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Disaster Recovery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6CCDF99-5652-D540-A90D-AA11984D766C}"/>
              </a:ext>
            </a:extLst>
          </p:cNvPr>
          <p:cNvSpPr/>
          <p:nvPr/>
        </p:nvSpPr>
        <p:spPr>
          <a:xfrm>
            <a:off x="5133288" y="2945005"/>
            <a:ext cx="340111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Ecology of Zoonotic Diseases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A043BFB-EF45-7E49-9F51-3AD43FB439B4}"/>
              </a:ext>
            </a:extLst>
          </p:cNvPr>
          <p:cNvSpPr/>
          <p:nvPr/>
        </p:nvSpPr>
        <p:spPr>
          <a:xfrm>
            <a:off x="5133287" y="3476008"/>
            <a:ext cx="340111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Diversify into other nature-based enterprises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E288C15-A807-644E-ADD3-1E7CE75B0760}"/>
              </a:ext>
            </a:extLst>
          </p:cNvPr>
          <p:cNvSpPr/>
          <p:nvPr/>
        </p:nvSpPr>
        <p:spPr>
          <a:xfrm>
            <a:off x="216839" y="6539345"/>
            <a:ext cx="4091925" cy="457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EC4ED710-A927-7145-B329-4FFE37219967}"/>
              </a:ext>
            </a:extLst>
          </p:cNvPr>
          <p:cNvCxnSpPr>
            <a:cxnSpLocks/>
          </p:cNvCxnSpPr>
          <p:nvPr/>
        </p:nvCxnSpPr>
        <p:spPr>
          <a:xfrm flipH="1">
            <a:off x="1427018" y="1143000"/>
            <a:ext cx="7329054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886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548" y="0"/>
            <a:ext cx="8229600" cy="1143000"/>
          </a:xfrm>
        </p:spPr>
        <p:txBody>
          <a:bodyPr/>
          <a:lstStyle/>
          <a:p>
            <a:pPr algn="r"/>
            <a:r>
              <a:rPr lang="en-US" b="1" dirty="0">
                <a:solidFill>
                  <a:srgbClr val="008000"/>
                </a:solidFill>
              </a:rPr>
              <a:t>Case Study 2--Urban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507" y="3297496"/>
            <a:ext cx="4171217" cy="23514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Benefits:</a:t>
            </a:r>
          </a:p>
          <a:p>
            <a:pPr marL="0" indent="0">
              <a:buNone/>
            </a:pPr>
            <a:r>
              <a:rPr lang="en-US" sz="1800" dirty="0"/>
              <a:t>Sustainable supply of water to city residents and to commercial and industrial sectors</a:t>
            </a:r>
          </a:p>
          <a:p>
            <a:pPr marL="0" indent="0">
              <a:buNone/>
            </a:pPr>
            <a:r>
              <a:rPr lang="en-US" sz="1800" dirty="0"/>
              <a:t>Increased knowledge of role of nature in provisioning of a key ecosystem service </a:t>
            </a:r>
          </a:p>
          <a:p>
            <a:pPr marL="0" indent="0">
              <a:buNone/>
            </a:pPr>
            <a:r>
              <a:rPr lang="en-US" sz="1800" dirty="0"/>
              <a:t>Reduced heath risk</a:t>
            </a:r>
          </a:p>
          <a:p>
            <a:pPr marL="0" indent="0">
              <a:buNone/>
            </a:pPr>
            <a:r>
              <a:rPr lang="en-US" sz="1800" dirty="0"/>
              <a:t>Reduced risk of flooding of residential homes </a:t>
            </a:r>
          </a:p>
          <a:p>
            <a:pPr marL="0" indent="0">
              <a:buNone/>
            </a:pPr>
            <a:r>
              <a:rPr lang="en-US" sz="1800" dirty="0"/>
              <a:t>Biodiversity restored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70450A6-98A0-9A40-AD6F-01FB67716576}"/>
              </a:ext>
            </a:extLst>
          </p:cNvPr>
          <p:cNvSpPr/>
          <p:nvPr/>
        </p:nvSpPr>
        <p:spPr>
          <a:xfrm>
            <a:off x="135768" y="1568961"/>
            <a:ext cx="47031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Problem</a:t>
            </a:r>
            <a:r>
              <a:rPr lang="en-US" dirty="0"/>
              <a:t>:</a:t>
            </a:r>
          </a:p>
          <a:p>
            <a:r>
              <a:rPr lang="en-US" dirty="0"/>
              <a:t>Corruption and incompetence leading to city officials failing to deliver water to a city of 4 million. Network of wetlands around the city being corruptly developed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A16481F-47E2-A14A-BAB7-A3ADE563738E}"/>
              </a:ext>
            </a:extLst>
          </p:cNvPr>
          <p:cNvSpPr/>
          <p:nvPr/>
        </p:nvSpPr>
        <p:spPr>
          <a:xfrm>
            <a:off x="201347" y="347225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Impact:</a:t>
            </a:r>
          </a:p>
          <a:p>
            <a:r>
              <a:rPr lang="en-US" dirty="0"/>
              <a:t>Reduced recharge of ground water</a:t>
            </a:r>
          </a:p>
          <a:p>
            <a:r>
              <a:rPr lang="en-US" dirty="0"/>
              <a:t>Reliance on wells and boreholes</a:t>
            </a:r>
          </a:p>
          <a:p>
            <a:r>
              <a:rPr lang="en-US" dirty="0"/>
              <a:t>Severe Shortages</a:t>
            </a:r>
          </a:p>
          <a:p>
            <a:r>
              <a:rPr lang="en-US" dirty="0"/>
              <a:t>Amplified Health and Sanitation crises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415B3DF-1A66-3A4D-8C68-20DC7C93FBD8}"/>
              </a:ext>
            </a:extLst>
          </p:cNvPr>
          <p:cNvSpPr/>
          <p:nvPr/>
        </p:nvSpPr>
        <p:spPr>
          <a:xfrm>
            <a:off x="4904507" y="1742450"/>
            <a:ext cx="37407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Role of </a:t>
            </a:r>
            <a:r>
              <a:rPr lang="en-US" b="1" dirty="0" err="1"/>
              <a:t>NbS</a:t>
            </a:r>
            <a:endParaRPr lang="en-US" b="1" dirty="0"/>
          </a:p>
          <a:p>
            <a:r>
              <a:rPr lang="en-US" dirty="0"/>
              <a:t>Cross-sectoral Partnerships</a:t>
            </a:r>
          </a:p>
          <a:p>
            <a:r>
              <a:rPr lang="en-US" dirty="0"/>
              <a:t>Co-designing wetland re-habilitation</a:t>
            </a:r>
          </a:p>
          <a:p>
            <a:r>
              <a:rPr lang="en-US" dirty="0"/>
              <a:t>Restore wetland connectivity</a:t>
            </a:r>
          </a:p>
          <a:p>
            <a:r>
              <a:rPr lang="en-US" dirty="0"/>
              <a:t>Rehabilitate habitats for wildlife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4ABBE49-D219-BE49-8D49-9F018D7D30DF}"/>
              </a:ext>
            </a:extLst>
          </p:cNvPr>
          <p:cNvSpPr/>
          <p:nvPr/>
        </p:nvSpPr>
        <p:spPr>
          <a:xfrm>
            <a:off x="201348" y="6470074"/>
            <a:ext cx="4350327" cy="45719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77C236C-8C95-FB4E-BFB1-3BE8BA08FAE5}"/>
              </a:ext>
            </a:extLst>
          </p:cNvPr>
          <p:cNvCxnSpPr>
            <a:cxnSpLocks/>
          </p:cNvCxnSpPr>
          <p:nvPr/>
        </p:nvCxnSpPr>
        <p:spPr>
          <a:xfrm flipH="1">
            <a:off x="1427018" y="1143000"/>
            <a:ext cx="7329054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471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7" y="73894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008000"/>
                </a:solidFill>
              </a:rPr>
              <a:t>Case Study 3 </a:t>
            </a:r>
            <a:r>
              <a:rPr lang="mr-IN" b="1" dirty="0">
                <a:solidFill>
                  <a:srgbClr val="008000"/>
                </a:solidFill>
              </a:rPr>
              <a:t>–</a:t>
            </a:r>
            <a:r>
              <a:rPr lang="en-US" b="1" dirty="0">
                <a:solidFill>
                  <a:srgbClr val="008000"/>
                </a:solidFill>
              </a:rPr>
              <a:t> Livelihood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295DFEF-38A8-534D-BE1F-9389538301AD}"/>
              </a:ext>
            </a:extLst>
          </p:cNvPr>
          <p:cNvSpPr/>
          <p:nvPr/>
        </p:nvSpPr>
        <p:spPr>
          <a:xfrm>
            <a:off x="249379" y="1428497"/>
            <a:ext cx="3740729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Problem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9826208-C4DC-1C40-96ED-15DA3418CFB3}"/>
              </a:ext>
            </a:extLst>
          </p:cNvPr>
          <p:cNvSpPr/>
          <p:nvPr/>
        </p:nvSpPr>
        <p:spPr>
          <a:xfrm>
            <a:off x="249379" y="3685599"/>
            <a:ext cx="37407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Impacts</a:t>
            </a:r>
            <a:r>
              <a:rPr lang="en-US" dirty="0"/>
              <a:t> </a:t>
            </a:r>
          </a:p>
          <a:p>
            <a:r>
              <a:rPr lang="en-US" dirty="0"/>
              <a:t>No household income </a:t>
            </a:r>
          </a:p>
          <a:p>
            <a:r>
              <a:rPr lang="en-US" dirty="0"/>
              <a:t>Crop failure</a:t>
            </a:r>
          </a:p>
          <a:p>
            <a:r>
              <a:rPr lang="en-US" dirty="0"/>
              <a:t>Community health at risk</a:t>
            </a:r>
          </a:p>
          <a:p>
            <a:r>
              <a:rPr lang="en-US" dirty="0"/>
              <a:t>Low ground water table - shortage of potable water   </a:t>
            </a:r>
          </a:p>
          <a:p>
            <a:r>
              <a:rPr lang="en-US" dirty="0"/>
              <a:t>Livestock deaths</a:t>
            </a:r>
          </a:p>
          <a:p>
            <a:r>
              <a:rPr lang="en-US" dirty="0"/>
              <a:t>Biodiversity loss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DCF0D6B-F3C3-3D43-957E-2CFE68B444E2}"/>
              </a:ext>
            </a:extLst>
          </p:cNvPr>
          <p:cNvSpPr/>
          <p:nvPr/>
        </p:nvSpPr>
        <p:spPr>
          <a:xfrm>
            <a:off x="4502726" y="4244877"/>
            <a:ext cx="4211781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/>
              <a:t>Benefits: </a:t>
            </a:r>
          </a:p>
          <a:p>
            <a:r>
              <a:rPr lang="en-US" dirty="0"/>
              <a:t>Pastures restored and fodder for livestock</a:t>
            </a:r>
          </a:p>
          <a:p>
            <a:r>
              <a:rPr lang="en-US" dirty="0"/>
              <a:t>Water to irrigate food crops in drought years</a:t>
            </a:r>
          </a:p>
          <a:p>
            <a:r>
              <a:rPr lang="en-US" dirty="0"/>
              <a:t>Money in the pocket - Surplus food production for market</a:t>
            </a:r>
          </a:p>
          <a:p>
            <a:r>
              <a:rPr lang="en-US" dirty="0"/>
              <a:t>Ground water level rise   </a:t>
            </a:r>
          </a:p>
          <a:p>
            <a:r>
              <a:rPr lang="en-US" dirty="0"/>
              <a:t>Potable water available year round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7833C05-5CDA-FF44-A937-263648F3FAD3}"/>
              </a:ext>
            </a:extLst>
          </p:cNvPr>
          <p:cNvSpPr/>
          <p:nvPr/>
        </p:nvSpPr>
        <p:spPr>
          <a:xfrm>
            <a:off x="4502728" y="1428497"/>
            <a:ext cx="4308764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Role of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</a:rPr>
              <a:t>NbS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59CA6D-EE0A-ED42-A337-30E0E248ABDC}"/>
              </a:ext>
            </a:extLst>
          </p:cNvPr>
          <p:cNvSpPr/>
          <p:nvPr/>
        </p:nvSpPr>
        <p:spPr>
          <a:xfrm>
            <a:off x="249380" y="2003050"/>
            <a:ext cx="3740729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Increasing frequency of droughts and lack of access to water, Limited investment by the governments in irrigation schemes and limited off-farm employment </a:t>
            </a:r>
            <a:endParaRPr lang="en-US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AFB27F6-AFCF-9F46-BC59-D757EEF5E022}"/>
              </a:ext>
            </a:extLst>
          </p:cNvPr>
          <p:cNvSpPr/>
          <p:nvPr/>
        </p:nvSpPr>
        <p:spPr>
          <a:xfrm>
            <a:off x="4502726" y="3772470"/>
            <a:ext cx="430876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Plant trees and agroforestry systems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02F4C33-0271-FA48-8AF3-D525FCFB5DCA}"/>
              </a:ext>
            </a:extLst>
          </p:cNvPr>
          <p:cNvSpPr/>
          <p:nvPr/>
        </p:nvSpPr>
        <p:spPr>
          <a:xfrm>
            <a:off x="4502727" y="1873691"/>
            <a:ext cx="430876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Water Harvesting system based on the natural topography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A5CF042-3CDC-1848-A252-7D47883A70CE}"/>
              </a:ext>
            </a:extLst>
          </p:cNvPr>
          <p:cNvSpPr/>
          <p:nvPr/>
        </p:nvSpPr>
        <p:spPr>
          <a:xfrm>
            <a:off x="4502726" y="2583065"/>
            <a:ext cx="430876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Impoundment of water and connect micro-catchments through canals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F2082FD-5486-5E40-AFC3-106B9E1D7CAA}"/>
              </a:ext>
            </a:extLst>
          </p:cNvPr>
          <p:cNvSpPr/>
          <p:nvPr/>
        </p:nvSpPr>
        <p:spPr>
          <a:xfrm>
            <a:off x="4502726" y="3316267"/>
            <a:ext cx="430876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Re-establish diverse grass species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E57D85D-C1C8-B045-9676-6BA29BE14BA2}"/>
              </a:ext>
            </a:extLst>
          </p:cNvPr>
          <p:cNvSpPr/>
          <p:nvPr/>
        </p:nvSpPr>
        <p:spPr>
          <a:xfrm flipV="1">
            <a:off x="249379" y="6507482"/>
            <a:ext cx="3788759" cy="457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D288B8D9-B210-F149-AFC0-7CE586E3CF33}"/>
              </a:ext>
            </a:extLst>
          </p:cNvPr>
          <p:cNvCxnSpPr>
            <a:cxnSpLocks/>
          </p:cNvCxnSpPr>
          <p:nvPr/>
        </p:nvCxnSpPr>
        <p:spPr>
          <a:xfrm flipH="1">
            <a:off x="249379" y="1101436"/>
            <a:ext cx="7329054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065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19220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008000"/>
                </a:solidFill>
              </a:rPr>
              <a:t>Overall Lessons for </a:t>
            </a:r>
            <a:r>
              <a:rPr lang="en-US" b="1" dirty="0" err="1">
                <a:solidFill>
                  <a:srgbClr val="008000"/>
                </a:solidFill>
              </a:rPr>
              <a:t>NbS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Must have a long-term view in working with nature to bring about environmental and human well-being change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Take an incremental approach to avoid surprises </a:t>
            </a:r>
            <a:r>
              <a:rPr lang="mr-IN" sz="2200" dirty="0"/>
              <a:t>–</a:t>
            </a:r>
            <a:r>
              <a:rPr lang="en-US" sz="2200" dirty="0"/>
              <a:t> these are living systems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Harness </a:t>
            </a:r>
            <a:r>
              <a:rPr lang="en-US" sz="2200" dirty="0">
                <a:solidFill>
                  <a:srgbClr val="000000"/>
                </a:solidFill>
              </a:rPr>
              <a:t>indigenous and local knowledge </a:t>
            </a:r>
            <a:r>
              <a:rPr lang="en-US" sz="2200" dirty="0"/>
              <a:t>about local natural systems and the coping strategies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Seek nature-based and nature-compatible enterprises that can generate income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Income and benefits should be diversified to </a:t>
            </a:r>
            <a:r>
              <a:rPr lang="en-US" sz="2200" dirty="0">
                <a:solidFill>
                  <a:srgbClr val="000000"/>
                </a:solidFill>
              </a:rPr>
              <a:t>avoid overuse and dependency and build resilience in case of economic shocks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Involve communities to ensure </a:t>
            </a:r>
            <a:r>
              <a:rPr lang="en-US" sz="2200" dirty="0">
                <a:solidFill>
                  <a:srgbClr val="000000"/>
                </a:solidFill>
              </a:rPr>
              <a:t>their</a:t>
            </a:r>
            <a:r>
              <a:rPr lang="en-US" sz="2200" dirty="0"/>
              <a:t> ownership, buy-in and continuity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Partnerships amongst key actors are essential for success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6042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5959</TotalTime>
  <Words>667</Words>
  <Application>Microsoft Macintosh PowerPoint</Application>
  <PresentationFormat>On-screen Show (4:3)</PresentationFormat>
  <Paragraphs>93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Can Nature Based Solutions Work for Africa?</vt:lpstr>
      <vt:lpstr>We should be thinking about the real world</vt:lpstr>
      <vt:lpstr>A kinder and more empathetic economic model embedded in nature</vt:lpstr>
      <vt:lpstr>So how are Nature-based Solutions (NbS) defined? </vt:lpstr>
      <vt:lpstr>Case Study 1 – COVID-19 </vt:lpstr>
      <vt:lpstr>Case Study 2--Urban Planning</vt:lpstr>
      <vt:lpstr>Case Study 3 – Livelihood</vt:lpstr>
      <vt:lpstr>Overall Lessons for NbS</vt:lpstr>
    </vt:vector>
  </TitlesOfParts>
  <Company>Personal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REDD+ in AFRICA </dc:title>
  <dc:creator>Yemi Katerere</dc:creator>
  <cp:lastModifiedBy>Yemi Katerere</cp:lastModifiedBy>
  <cp:revision>71</cp:revision>
  <dcterms:created xsi:type="dcterms:W3CDTF">2020-05-06T13:15:15Z</dcterms:created>
  <dcterms:modified xsi:type="dcterms:W3CDTF">2020-05-12T07:31:15Z</dcterms:modified>
</cp:coreProperties>
</file>